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3" r:id="rId4"/>
    <p:sldId id="305" r:id="rId5"/>
    <p:sldId id="306" r:id="rId6"/>
    <p:sldId id="307" r:id="rId7"/>
    <p:sldId id="310" r:id="rId8"/>
    <p:sldId id="279" r:id="rId9"/>
    <p:sldId id="299" r:id="rId10"/>
    <p:sldId id="281" r:id="rId11"/>
    <p:sldId id="282" r:id="rId12"/>
    <p:sldId id="284" r:id="rId13"/>
    <p:sldId id="300" r:id="rId14"/>
    <p:sldId id="311" r:id="rId15"/>
    <p:sldId id="315" r:id="rId16"/>
    <p:sldId id="308" r:id="rId17"/>
    <p:sldId id="309" r:id="rId18"/>
    <p:sldId id="275" r:id="rId19"/>
    <p:sldId id="264"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4" autoAdjust="0"/>
    <p:restoredTop sz="9466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6611C7-9F3E-4841-8B4B-2C6501C52E7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02BF25F-36C5-4659-985D-18D003C679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E4D4C93-BF4E-4286-BD19-B7EFB734435C}"/>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90B32FD5-3164-4FAC-A946-7B679C7657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A8092C4-EA74-4C2E-9C2B-AB6DA7F0296C}"/>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123351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07C5E-B52C-42FD-9E83-AABE51D2D95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98D2524-59A1-48EB-950F-07625563263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D6D04A4-3420-493C-95EE-44862CDC3536}"/>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F932BDD6-C445-4636-BE6F-DBB75230B2B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F1C0D65-1F08-4F44-8810-16F0B86C0103}"/>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217096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51D7CD5-781A-4E53-AC5D-3452C16AAF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1E23CF1-F50D-4638-8689-B9BAAB828A8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D8AD378-82B8-41F8-818E-E371F18CEB84}"/>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C39E6391-0040-4634-9ECB-A496756383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072A285-3666-4A62-A4B7-5ACA2E0A96F2}"/>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47184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6CB36A-2F3A-4656-ACD3-AD78CC587F4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D5AB6D0-96A7-4B4B-85D3-446D692E0ED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7EDEC7F-5BAC-4DC6-9C7F-BF88C706F3BC}"/>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B8EA983A-4F26-4EF3-9C05-8CA62AF424A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DC22DB-B87B-4356-9475-242683A77FBF}"/>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155254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0B9701-3D0B-45D7-B5BA-26D88FDE957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B39D186-E1FA-4DF4-8E63-C55C8B1D1B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085B330-A325-45A0-A6F5-4091DA1F7AEC}"/>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65ABF2C5-C221-4106-8512-1AE1EFEF36D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DAD202C-5B4F-43AE-AF62-22AABE8DD353}"/>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81553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45FB1F-D44B-4C5F-8A9F-C57E82FECF1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B3F8E00-CED2-4F34-BC71-2070BE60F7E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ADD04D0-54CE-44C3-B7CD-2A994495DA8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1F68BC8-46CD-4059-85E9-D856551DF16F}"/>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444332B0-2790-4E06-969D-AD025057E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0D54A3A-7DFD-43A5-8FAC-4014D655B347}"/>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292993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3CB9DF-9994-44BE-BA39-9DA6C323505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BF61F8C-853A-46EC-AC6A-13C30BEF0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C014E55-3E59-4A7B-8B3C-E67BF3016FF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32AC206-BEF4-42E5-9410-3F29FFB2A1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A33FE27-94F4-40D1-8C89-3B45429DDBA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F46A98B-046B-426E-B42A-1FD3255ACD26}"/>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8" name="바닥글 개체 틀 7">
            <a:extLst>
              <a:ext uri="{FF2B5EF4-FFF2-40B4-BE49-F238E27FC236}">
                <a16:creationId xmlns:a16="http://schemas.microsoft.com/office/drawing/2014/main" id="{4BC1198A-40C3-42CD-BAA2-B18481BAFE4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56FE348-5F06-4370-8EF3-E78D13829A86}"/>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406276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89B550-11FB-4255-839F-A0504F42C24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4EB6ED8-A18F-4FDF-80B8-5BB8B12E164B}"/>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4" name="바닥글 개체 틀 3">
            <a:extLst>
              <a:ext uri="{FF2B5EF4-FFF2-40B4-BE49-F238E27FC236}">
                <a16:creationId xmlns:a16="http://schemas.microsoft.com/office/drawing/2014/main" id="{CFF09A73-FA9B-4866-A995-DAC7B4D1E17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6094BCD-208C-4956-B72D-35E145349E1D}"/>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255085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BA54A1C-2D63-4CF8-AE7E-DFE7763ADB83}"/>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3" name="바닥글 개체 틀 2">
            <a:extLst>
              <a:ext uri="{FF2B5EF4-FFF2-40B4-BE49-F238E27FC236}">
                <a16:creationId xmlns:a16="http://schemas.microsoft.com/office/drawing/2014/main" id="{F4763636-5D07-4B16-AB96-DA4A2A666C6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FFD90F0-BB56-4FA0-87B4-9EA8D3A6C25B}"/>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1670929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7B44D-AD55-4F58-A9A9-D61786A8DF0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C24B833-39F0-4B2E-8370-22D8F00C7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42CB9938-D65C-4578-9BE3-0E7273F1C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48A6857-64FF-4E40-99BD-8F63AAEADCC2}"/>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E6959CB9-2A11-4E8A-BF45-6F41F3673FB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DC56AFF-AA83-468C-9FF3-B96F430C8C27}"/>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3732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899372-03F0-4EE3-80DF-0B0BECC5E73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BF92053-078D-4415-BEBC-E722C5053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6696495-64D3-43C2-96B8-B2EEE3F0F5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C98176A-82DD-4168-A117-769852B9DA72}"/>
              </a:ext>
            </a:extLst>
          </p:cNvPr>
          <p:cNvSpPr>
            <a:spLocks noGrp="1"/>
          </p:cNvSpPr>
          <p:nvPr>
            <p:ph type="dt" sz="half" idx="10"/>
          </p:nvPr>
        </p:nvSpPr>
        <p:spPr/>
        <p:txBody>
          <a:bodyPr/>
          <a:lstStyle/>
          <a:p>
            <a:fld id="{4EC90C23-4950-4AA0-AD0F-A6F1FECD91FD}"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9901E6B8-A027-420C-8F34-5160CEE3D38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BE59EC-1FA6-4E10-A40D-85D57F49A09D}"/>
              </a:ext>
            </a:extLst>
          </p:cNvPr>
          <p:cNvSpPr>
            <a:spLocks noGrp="1"/>
          </p:cNvSpPr>
          <p:nvPr>
            <p:ph type="sldNum" sz="quarter" idx="12"/>
          </p:nvPr>
        </p:nvSpPr>
        <p:spPr/>
        <p:txBody>
          <a:body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347173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81EC6E-F8BC-4E25-B836-B21B5B94E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0CD7294-0137-47C4-A709-8C49210715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678C4B-E854-4D67-B889-B8855146B5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90C23-4950-4AA0-AD0F-A6F1FECD91FD}"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833EADE9-0C4A-4E12-B3CC-987906682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6A0FFDE-7503-414D-A8DD-4E949B6D2C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1C043-0CFB-4553-BEE8-76948E8A8E1B}" type="slidenum">
              <a:rPr lang="ko-KR" altLang="en-US" smtClean="0"/>
              <a:t>‹#›</a:t>
            </a:fld>
            <a:endParaRPr lang="ko-KR" altLang="en-US"/>
          </a:p>
        </p:txBody>
      </p:sp>
    </p:spTree>
    <p:extLst>
      <p:ext uri="{BB962C8B-B14F-4D97-AF65-F5344CB8AC3E}">
        <p14:creationId xmlns:p14="http://schemas.microsoft.com/office/powerpoint/2010/main" val="299620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A7A62-26B3-4E53-96ED-811DA0F1E568}"/>
              </a:ext>
            </a:extLst>
          </p:cNvPr>
          <p:cNvSpPr>
            <a:spLocks noGrp="1"/>
          </p:cNvSpPr>
          <p:nvPr>
            <p:ph type="ctrTitle"/>
          </p:nvPr>
        </p:nvSpPr>
        <p:spPr/>
        <p:txBody>
          <a:bodyPr/>
          <a:lstStyle/>
          <a:p>
            <a:r>
              <a:rPr lang="en-US" altLang="ko-KR" dirty="0"/>
              <a:t>PIP</a:t>
            </a:r>
            <a:r>
              <a:rPr lang="ko-KR" altLang="en-US" dirty="0"/>
              <a:t> </a:t>
            </a:r>
            <a:r>
              <a:rPr lang="en-US" altLang="ko-KR" dirty="0"/>
              <a:t>HW#5</a:t>
            </a:r>
            <a:endParaRPr lang="ko-KR" altLang="en-US" dirty="0"/>
          </a:p>
        </p:txBody>
      </p:sp>
      <p:sp>
        <p:nvSpPr>
          <p:cNvPr id="3" name="부제목 2">
            <a:extLst>
              <a:ext uri="{FF2B5EF4-FFF2-40B4-BE49-F238E27FC236}">
                <a16:creationId xmlns:a16="http://schemas.microsoft.com/office/drawing/2014/main" id="{101E03A6-50CA-4386-BA22-FA6E9584AB85}"/>
              </a:ext>
            </a:extLst>
          </p:cNvPr>
          <p:cNvSpPr>
            <a:spLocks noGrp="1"/>
          </p:cNvSpPr>
          <p:nvPr>
            <p:ph type="subTitle" idx="1"/>
          </p:nvPr>
        </p:nvSpPr>
        <p:spPr/>
        <p:txBody>
          <a:bodyPr/>
          <a:lstStyle/>
          <a:p>
            <a:pPr algn="r"/>
            <a:r>
              <a:rPr lang="en-US" altLang="ko-KR"/>
              <a:t>22211236</a:t>
            </a:r>
          </a:p>
          <a:p>
            <a:pPr algn="r"/>
            <a:r>
              <a:rPr lang="en-US" altLang="ko-KR"/>
              <a:t>Taehyeon Jeong</a:t>
            </a:r>
            <a:endParaRPr lang="ko-KR" altLang="en-US"/>
          </a:p>
        </p:txBody>
      </p:sp>
    </p:spTree>
    <p:extLst>
      <p:ext uri="{BB962C8B-B14F-4D97-AF65-F5344CB8AC3E}">
        <p14:creationId xmlns:p14="http://schemas.microsoft.com/office/powerpoint/2010/main" val="292040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164AD8F-F713-4556-829F-03901BEB5788}"/>
              </a:ext>
            </a:extLst>
          </p:cNvPr>
          <p:cNvPicPr>
            <a:picLocks noChangeAspect="1"/>
          </p:cNvPicPr>
          <p:nvPr/>
        </p:nvPicPr>
        <p:blipFill>
          <a:blip r:embed="rId2"/>
          <a:stretch>
            <a:fillRect/>
          </a:stretch>
        </p:blipFill>
        <p:spPr>
          <a:xfrm>
            <a:off x="3143248" y="2799766"/>
            <a:ext cx="5905500" cy="2228850"/>
          </a:xfrm>
          <a:prstGeom prst="rect">
            <a:avLst/>
          </a:prstGeom>
        </p:spPr>
      </p:pic>
      <p:sp>
        <p:nvSpPr>
          <p:cNvPr id="6" name="TextBox 5">
            <a:extLst>
              <a:ext uri="{FF2B5EF4-FFF2-40B4-BE49-F238E27FC236}">
                <a16:creationId xmlns:a16="http://schemas.microsoft.com/office/drawing/2014/main" id="{5961063F-EFD4-4251-93EB-7BF378ACBD36}"/>
              </a:ext>
            </a:extLst>
          </p:cNvPr>
          <p:cNvSpPr txBox="1"/>
          <p:nvPr/>
        </p:nvSpPr>
        <p:spPr>
          <a:xfrm>
            <a:off x="4010606" y="5028616"/>
            <a:ext cx="4170783" cy="307777"/>
          </a:xfrm>
          <a:prstGeom prst="rect">
            <a:avLst/>
          </a:prstGeom>
          <a:noFill/>
        </p:spPr>
        <p:txBody>
          <a:bodyPr wrap="square" rtlCol="0">
            <a:spAutoFit/>
          </a:bodyPr>
          <a:lstStyle/>
          <a:p>
            <a:pPr algn="ctr"/>
            <a:r>
              <a:rPr lang="en-US" altLang="ko-KR" sz="1400" dirty="0"/>
              <a:t>Sequence data copy to 10bit data</a:t>
            </a:r>
            <a:endParaRPr lang="ko-KR" altLang="en-US" sz="1400" dirty="0"/>
          </a:p>
        </p:txBody>
      </p:sp>
      <p:sp>
        <p:nvSpPr>
          <p:cNvPr id="5" name="제목 1">
            <a:extLst>
              <a:ext uri="{FF2B5EF4-FFF2-40B4-BE49-F238E27FC236}">
                <a16:creationId xmlns:a16="http://schemas.microsoft.com/office/drawing/2014/main" id="{4D033EBC-0BAB-4AFE-B95D-4299FB5D15F5}"/>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Sequence 8bit copy to 10bit #1</a:t>
            </a:r>
            <a:endParaRPr lang="ko-KR" altLang="en-US" sz="4000" dirty="0"/>
          </a:p>
        </p:txBody>
      </p:sp>
      <p:sp>
        <p:nvSpPr>
          <p:cNvPr id="7" name="내용 개체 틀 4">
            <a:extLst>
              <a:ext uri="{FF2B5EF4-FFF2-40B4-BE49-F238E27FC236}">
                <a16:creationId xmlns:a16="http://schemas.microsoft.com/office/drawing/2014/main" id="{F2C30BFE-17E5-4F4F-B87E-45DE636BA355}"/>
              </a:ext>
            </a:extLst>
          </p:cNvPr>
          <p:cNvSpPr>
            <a:spLocks noGrp="1"/>
          </p:cNvSpPr>
          <p:nvPr>
            <p:ph idx="1"/>
          </p:nvPr>
        </p:nvSpPr>
        <p:spPr>
          <a:xfrm>
            <a:off x="838200" y="800099"/>
            <a:ext cx="10515600" cy="1063052"/>
          </a:xfrm>
        </p:spPr>
        <p:txBody>
          <a:bodyPr>
            <a:noAutofit/>
          </a:bodyPr>
          <a:lstStyle/>
          <a:p>
            <a:r>
              <a:rPr lang="ko-KR" altLang="en-US" sz="1800" dirty="0">
                <a:solidFill>
                  <a:srgbClr val="000000"/>
                </a:solidFill>
                <a:latin typeface="Noto Sans"/>
              </a:rPr>
              <a:t>기존 </a:t>
            </a:r>
            <a:r>
              <a:rPr lang="en-US" altLang="ko-KR" sz="1800" dirty="0">
                <a:solidFill>
                  <a:srgbClr val="000000"/>
                </a:solidFill>
                <a:latin typeface="Noto Sans"/>
              </a:rPr>
              <a:t>8bit</a:t>
            </a:r>
            <a:r>
              <a:rPr lang="ko-KR" altLang="en-US" sz="1800" dirty="0">
                <a:solidFill>
                  <a:srgbClr val="000000"/>
                </a:solidFill>
                <a:latin typeface="Noto Sans"/>
              </a:rPr>
              <a:t> </a:t>
            </a:r>
            <a:r>
              <a:rPr lang="en-US" altLang="ko-KR" sz="1800" dirty="0">
                <a:solidFill>
                  <a:srgbClr val="000000"/>
                </a:solidFill>
                <a:latin typeface="Noto Sans"/>
              </a:rPr>
              <a:t>raw data</a:t>
            </a:r>
            <a:r>
              <a:rPr lang="ko-KR" altLang="en-US" sz="1800" dirty="0">
                <a:solidFill>
                  <a:srgbClr val="000000"/>
                </a:solidFill>
                <a:latin typeface="Noto Sans"/>
              </a:rPr>
              <a:t> </a:t>
            </a:r>
            <a:r>
              <a:rPr lang="en-US" altLang="ko-KR" sz="1800" dirty="0">
                <a:solidFill>
                  <a:srgbClr val="000000"/>
                </a:solidFill>
                <a:latin typeface="Noto Sans"/>
              </a:rPr>
              <a:t>5</a:t>
            </a:r>
            <a:r>
              <a:rPr lang="ko-KR" altLang="en-US" sz="1800" dirty="0">
                <a:solidFill>
                  <a:srgbClr val="000000"/>
                </a:solidFill>
                <a:latin typeface="Noto Sans"/>
              </a:rPr>
              <a:t>개를 통해 </a:t>
            </a:r>
            <a:r>
              <a:rPr lang="en-US" altLang="ko-KR" sz="1800" dirty="0">
                <a:solidFill>
                  <a:srgbClr val="000000"/>
                </a:solidFill>
                <a:latin typeface="Noto Sans"/>
              </a:rPr>
              <a:t>10bit data 4</a:t>
            </a:r>
            <a:r>
              <a:rPr lang="ko-KR" altLang="en-US" sz="1800" dirty="0">
                <a:solidFill>
                  <a:srgbClr val="000000"/>
                </a:solidFill>
                <a:latin typeface="Noto Sans"/>
              </a:rPr>
              <a:t>개를 생성</a:t>
            </a:r>
            <a:endParaRPr lang="en-US" altLang="ko-KR" sz="1800" dirty="0">
              <a:solidFill>
                <a:srgbClr val="000000"/>
              </a:solidFill>
              <a:latin typeface="Noto Sans"/>
            </a:endParaRPr>
          </a:p>
          <a:p>
            <a:r>
              <a:rPr lang="en-US" altLang="ko-KR" sz="1800" dirty="0">
                <a:solidFill>
                  <a:srgbClr val="000000"/>
                </a:solidFill>
                <a:latin typeface="Noto Sans"/>
              </a:rPr>
              <a:t>Left Shift</a:t>
            </a:r>
            <a:r>
              <a:rPr lang="ko-KR" altLang="en-US" sz="1800" dirty="0">
                <a:solidFill>
                  <a:srgbClr val="000000"/>
                </a:solidFill>
                <a:latin typeface="Noto Sans"/>
              </a:rPr>
              <a:t>와 </a:t>
            </a:r>
            <a:r>
              <a:rPr lang="en-US" altLang="ko-KR" sz="1800" dirty="0">
                <a:solidFill>
                  <a:srgbClr val="000000"/>
                </a:solidFill>
                <a:latin typeface="Noto Sans"/>
              </a:rPr>
              <a:t>&amp;</a:t>
            </a:r>
            <a:r>
              <a:rPr lang="ko-KR" altLang="en-US" sz="1800" dirty="0">
                <a:solidFill>
                  <a:srgbClr val="000000"/>
                </a:solidFill>
                <a:latin typeface="Noto Sans"/>
              </a:rPr>
              <a:t>연산자를 통해 기존 </a:t>
            </a:r>
            <a:r>
              <a:rPr lang="en-US" altLang="ko-KR" sz="1800" dirty="0">
                <a:solidFill>
                  <a:srgbClr val="000000"/>
                </a:solidFill>
                <a:latin typeface="Noto Sans"/>
              </a:rPr>
              <a:t>data</a:t>
            </a:r>
            <a:r>
              <a:rPr lang="ko-KR" altLang="en-US" sz="1800" dirty="0">
                <a:solidFill>
                  <a:srgbClr val="000000"/>
                </a:solidFill>
                <a:latin typeface="Noto Sans"/>
              </a:rPr>
              <a:t>를 정제</a:t>
            </a:r>
            <a:endParaRPr lang="en-US" altLang="ko-KR" sz="1800" dirty="0">
              <a:solidFill>
                <a:srgbClr val="000000"/>
              </a:solidFill>
              <a:latin typeface="Noto Sans"/>
            </a:endParaRPr>
          </a:p>
          <a:p>
            <a:pPr lvl="1"/>
            <a:r>
              <a:rPr lang="ko-KR" altLang="en-US" sz="1400" dirty="0">
                <a:solidFill>
                  <a:srgbClr val="000000"/>
                </a:solidFill>
                <a:latin typeface="Noto Sans"/>
              </a:rPr>
              <a:t>자세한 내용은 </a:t>
            </a:r>
            <a:r>
              <a:rPr lang="en-US" altLang="ko-KR" sz="1400" dirty="0">
                <a:solidFill>
                  <a:srgbClr val="000000"/>
                </a:solidFill>
                <a:latin typeface="Noto Sans"/>
              </a:rPr>
              <a:t>Slide 4</a:t>
            </a:r>
            <a:r>
              <a:rPr lang="ko-KR" altLang="en-US" sz="1400" dirty="0">
                <a:solidFill>
                  <a:srgbClr val="000000"/>
                </a:solidFill>
                <a:latin typeface="Noto Sans"/>
              </a:rPr>
              <a:t>에 첨부</a:t>
            </a:r>
            <a:endParaRPr lang="ko-KR" altLang="en-US" sz="1000" dirty="0">
              <a:solidFill>
                <a:srgbClr val="000000"/>
              </a:solidFill>
              <a:latin typeface="Noto Sans"/>
            </a:endParaRPr>
          </a:p>
        </p:txBody>
      </p:sp>
    </p:spTree>
    <p:extLst>
      <p:ext uri="{BB962C8B-B14F-4D97-AF65-F5344CB8AC3E}">
        <p14:creationId xmlns:p14="http://schemas.microsoft.com/office/powerpoint/2010/main" val="101892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D965D1-1DE1-416A-BB60-DF20C7928ADC}"/>
              </a:ext>
            </a:extLst>
          </p:cNvPr>
          <p:cNvSpPr txBox="1"/>
          <p:nvPr/>
        </p:nvSpPr>
        <p:spPr>
          <a:xfrm>
            <a:off x="878108" y="6550223"/>
            <a:ext cx="4170783" cy="307777"/>
          </a:xfrm>
          <a:prstGeom prst="rect">
            <a:avLst/>
          </a:prstGeom>
          <a:noFill/>
        </p:spPr>
        <p:txBody>
          <a:bodyPr wrap="square" rtlCol="0">
            <a:spAutoFit/>
          </a:bodyPr>
          <a:lstStyle/>
          <a:p>
            <a:pPr algn="ctr"/>
            <a:r>
              <a:rPr lang="en-US" altLang="ko-KR" sz="1400" dirty="0"/>
              <a:t>Bayer interpolation code (Serial)</a:t>
            </a:r>
            <a:endParaRPr lang="ko-KR" altLang="en-US" sz="1400" dirty="0"/>
          </a:p>
        </p:txBody>
      </p:sp>
      <p:sp>
        <p:nvSpPr>
          <p:cNvPr id="9" name="TextBox 8">
            <a:extLst>
              <a:ext uri="{FF2B5EF4-FFF2-40B4-BE49-F238E27FC236}">
                <a16:creationId xmlns:a16="http://schemas.microsoft.com/office/drawing/2014/main" id="{AB723515-8CF0-4EE7-BF45-236C7400BCC2}"/>
              </a:ext>
            </a:extLst>
          </p:cNvPr>
          <p:cNvSpPr txBox="1"/>
          <p:nvPr/>
        </p:nvSpPr>
        <p:spPr>
          <a:xfrm>
            <a:off x="6756391" y="6546157"/>
            <a:ext cx="4170783" cy="307777"/>
          </a:xfrm>
          <a:prstGeom prst="rect">
            <a:avLst/>
          </a:prstGeom>
          <a:noFill/>
        </p:spPr>
        <p:txBody>
          <a:bodyPr wrap="square" rtlCol="0">
            <a:spAutoFit/>
          </a:bodyPr>
          <a:lstStyle/>
          <a:p>
            <a:pPr algn="ctr"/>
            <a:r>
              <a:rPr lang="en-US" altLang="ko-KR" sz="1400" dirty="0"/>
              <a:t>Task 1 : Calculate 4 corner in image</a:t>
            </a:r>
            <a:endParaRPr lang="ko-KR" altLang="en-US" sz="1400" dirty="0"/>
          </a:p>
        </p:txBody>
      </p:sp>
      <p:pic>
        <p:nvPicPr>
          <p:cNvPr id="11" name="그림 10">
            <a:extLst>
              <a:ext uri="{FF2B5EF4-FFF2-40B4-BE49-F238E27FC236}">
                <a16:creationId xmlns:a16="http://schemas.microsoft.com/office/drawing/2014/main" id="{B4E9888B-9A29-4439-A47A-E09050800698}"/>
              </a:ext>
            </a:extLst>
          </p:cNvPr>
          <p:cNvPicPr>
            <a:picLocks noChangeAspect="1"/>
          </p:cNvPicPr>
          <p:nvPr/>
        </p:nvPicPr>
        <p:blipFill>
          <a:blip r:embed="rId2"/>
          <a:stretch>
            <a:fillRect/>
          </a:stretch>
        </p:blipFill>
        <p:spPr>
          <a:xfrm>
            <a:off x="318111" y="2921487"/>
            <a:ext cx="5290779" cy="3624671"/>
          </a:xfrm>
          <a:prstGeom prst="rect">
            <a:avLst/>
          </a:prstGeom>
        </p:spPr>
      </p:pic>
      <p:pic>
        <p:nvPicPr>
          <p:cNvPr id="13" name="그림 12">
            <a:extLst>
              <a:ext uri="{FF2B5EF4-FFF2-40B4-BE49-F238E27FC236}">
                <a16:creationId xmlns:a16="http://schemas.microsoft.com/office/drawing/2014/main" id="{7CEE57A9-5C05-4DD1-920D-D4147CD7FAA7}"/>
              </a:ext>
            </a:extLst>
          </p:cNvPr>
          <p:cNvPicPr>
            <a:picLocks noChangeAspect="1"/>
          </p:cNvPicPr>
          <p:nvPr/>
        </p:nvPicPr>
        <p:blipFill>
          <a:blip r:embed="rId3"/>
          <a:stretch>
            <a:fillRect/>
          </a:stretch>
        </p:blipFill>
        <p:spPr>
          <a:xfrm>
            <a:off x="5693313" y="2921486"/>
            <a:ext cx="6296941" cy="3624671"/>
          </a:xfrm>
          <a:prstGeom prst="rect">
            <a:avLst/>
          </a:prstGeom>
        </p:spPr>
      </p:pic>
      <p:sp>
        <p:nvSpPr>
          <p:cNvPr id="7" name="제목 1">
            <a:extLst>
              <a:ext uri="{FF2B5EF4-FFF2-40B4-BE49-F238E27FC236}">
                <a16:creationId xmlns:a16="http://schemas.microsoft.com/office/drawing/2014/main" id="{66BDFEC0-DF85-41A8-9AE3-28300D370B47}"/>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Serial Bayer Interpolation #1</a:t>
            </a:r>
            <a:endParaRPr lang="ko-KR" altLang="en-US" sz="4000" dirty="0"/>
          </a:p>
        </p:txBody>
      </p:sp>
      <p:sp>
        <p:nvSpPr>
          <p:cNvPr id="8" name="내용 개체 틀 4">
            <a:extLst>
              <a:ext uri="{FF2B5EF4-FFF2-40B4-BE49-F238E27FC236}">
                <a16:creationId xmlns:a16="http://schemas.microsoft.com/office/drawing/2014/main" id="{B32ABBEA-41DD-458F-91EA-B565076029C8}"/>
              </a:ext>
            </a:extLst>
          </p:cNvPr>
          <p:cNvSpPr>
            <a:spLocks noGrp="1"/>
          </p:cNvSpPr>
          <p:nvPr>
            <p:ph idx="1"/>
          </p:nvPr>
        </p:nvSpPr>
        <p:spPr>
          <a:xfrm>
            <a:off x="838200" y="800098"/>
            <a:ext cx="10515600" cy="2038896"/>
          </a:xfrm>
        </p:spPr>
        <p:txBody>
          <a:bodyPr>
            <a:noAutofit/>
          </a:bodyPr>
          <a:lstStyle/>
          <a:p>
            <a:r>
              <a:rPr lang="en-US" altLang="ko-KR" sz="1800" dirty="0">
                <a:solidFill>
                  <a:srgbClr val="000000"/>
                </a:solidFill>
                <a:latin typeface="Noto Sans"/>
              </a:rPr>
              <a:t>Bayer Interpolation</a:t>
            </a:r>
            <a:r>
              <a:rPr lang="ko-KR" altLang="en-US" sz="1800" dirty="0">
                <a:solidFill>
                  <a:srgbClr val="000000"/>
                </a:solidFill>
                <a:latin typeface="Noto Sans"/>
              </a:rPr>
              <a:t>을 </a:t>
            </a:r>
            <a:r>
              <a:rPr lang="en-US" altLang="ko-KR" sz="1800" dirty="0">
                <a:solidFill>
                  <a:srgbClr val="000000"/>
                </a:solidFill>
                <a:latin typeface="Noto Sans"/>
              </a:rPr>
              <a:t>Serial</a:t>
            </a:r>
            <a:r>
              <a:rPr lang="ko-KR" altLang="en-US" sz="1800" dirty="0">
                <a:solidFill>
                  <a:srgbClr val="000000"/>
                </a:solidFill>
                <a:latin typeface="Noto Sans"/>
              </a:rPr>
              <a:t>로 작업한다면 별도의 </a:t>
            </a:r>
            <a:r>
              <a:rPr lang="en-US" altLang="ko-KR" sz="1800" dirty="0">
                <a:solidFill>
                  <a:srgbClr val="000000"/>
                </a:solidFill>
                <a:latin typeface="Noto Sans"/>
              </a:rPr>
              <a:t>Section</a:t>
            </a:r>
            <a:r>
              <a:rPr lang="ko-KR" altLang="en-US" sz="1800" dirty="0">
                <a:solidFill>
                  <a:srgbClr val="000000"/>
                </a:solidFill>
                <a:latin typeface="Noto Sans"/>
              </a:rPr>
              <a:t>별 계산이 불필요하다</a:t>
            </a:r>
            <a:endParaRPr lang="en-US" altLang="ko-KR" sz="1800" dirty="0">
              <a:solidFill>
                <a:srgbClr val="000000"/>
              </a:solidFill>
              <a:latin typeface="Noto Sans"/>
            </a:endParaRPr>
          </a:p>
          <a:p>
            <a:pPr lvl="1"/>
            <a:r>
              <a:rPr lang="ko-KR" altLang="en-US" sz="1400" dirty="0">
                <a:solidFill>
                  <a:srgbClr val="000000"/>
                </a:solidFill>
                <a:latin typeface="Noto Sans"/>
              </a:rPr>
              <a:t>추후 병렬 처리의 용이성을 </a:t>
            </a:r>
            <a:r>
              <a:rPr lang="en-US" altLang="ko-KR" sz="1400" dirty="0">
                <a:solidFill>
                  <a:srgbClr val="000000"/>
                </a:solidFill>
                <a:latin typeface="Noto Sans"/>
              </a:rPr>
              <a:t>Corner, Edge, Inside</a:t>
            </a:r>
            <a:r>
              <a:rPr lang="ko-KR" altLang="en-US" sz="1400" dirty="0">
                <a:solidFill>
                  <a:srgbClr val="000000"/>
                </a:solidFill>
                <a:latin typeface="Noto Sans"/>
              </a:rPr>
              <a:t>을 따로 계산하여 </a:t>
            </a:r>
            <a:r>
              <a:rPr lang="en-US" altLang="ko-KR" sz="1400" dirty="0">
                <a:solidFill>
                  <a:srgbClr val="000000"/>
                </a:solidFill>
                <a:latin typeface="Noto Sans"/>
              </a:rPr>
              <a:t>for</a:t>
            </a:r>
            <a:r>
              <a:rPr lang="ko-KR" altLang="en-US" sz="1400" dirty="0">
                <a:solidFill>
                  <a:srgbClr val="000000"/>
                </a:solidFill>
                <a:latin typeface="Noto Sans"/>
              </a:rPr>
              <a:t>문 내 </a:t>
            </a:r>
            <a:r>
              <a:rPr lang="en-US" altLang="ko-KR" sz="1400" dirty="0">
                <a:solidFill>
                  <a:srgbClr val="000000"/>
                </a:solidFill>
                <a:latin typeface="Noto Sans"/>
              </a:rPr>
              <a:t>if</a:t>
            </a:r>
            <a:r>
              <a:rPr lang="ko-KR" altLang="en-US" sz="1400" dirty="0">
                <a:solidFill>
                  <a:srgbClr val="000000"/>
                </a:solidFill>
                <a:latin typeface="Noto Sans"/>
              </a:rPr>
              <a:t>문을 줄인다</a:t>
            </a:r>
            <a:endParaRPr lang="en-US" altLang="ko-KR" sz="1400" dirty="0">
              <a:solidFill>
                <a:srgbClr val="000000"/>
              </a:solidFill>
              <a:latin typeface="Noto Sans"/>
            </a:endParaRPr>
          </a:p>
          <a:p>
            <a:pPr lvl="1"/>
            <a:r>
              <a:rPr lang="en-US" altLang="ko-KR" sz="1400" dirty="0">
                <a:solidFill>
                  <a:srgbClr val="000000"/>
                </a:solidFill>
                <a:latin typeface="Noto Sans"/>
              </a:rPr>
              <a:t>Task 1 : </a:t>
            </a:r>
            <a:r>
              <a:rPr lang="ko-KR" altLang="en-US" sz="1400" dirty="0">
                <a:solidFill>
                  <a:srgbClr val="000000"/>
                </a:solidFill>
                <a:latin typeface="Noto Sans"/>
              </a:rPr>
              <a:t>한 이미지 내 </a:t>
            </a:r>
            <a:r>
              <a:rPr lang="en-US" altLang="ko-KR" sz="1400" dirty="0">
                <a:solidFill>
                  <a:srgbClr val="000000"/>
                </a:solidFill>
                <a:latin typeface="Noto Sans"/>
              </a:rPr>
              <a:t>4</a:t>
            </a:r>
            <a:r>
              <a:rPr lang="ko-KR" altLang="en-US" sz="1400" dirty="0">
                <a:solidFill>
                  <a:srgbClr val="000000"/>
                </a:solidFill>
                <a:latin typeface="Noto Sans"/>
              </a:rPr>
              <a:t>개의 </a:t>
            </a:r>
            <a:r>
              <a:rPr lang="en-US" altLang="ko-KR" sz="1400" dirty="0">
                <a:solidFill>
                  <a:srgbClr val="000000"/>
                </a:solidFill>
                <a:latin typeface="Noto Sans"/>
              </a:rPr>
              <a:t>Corner</a:t>
            </a:r>
            <a:r>
              <a:rPr lang="ko-KR" altLang="en-US" sz="1400" dirty="0">
                <a:solidFill>
                  <a:srgbClr val="000000"/>
                </a:solidFill>
                <a:latin typeface="Noto Sans"/>
              </a:rPr>
              <a:t>를 체크</a:t>
            </a:r>
            <a:endParaRPr lang="en-US" altLang="ko-KR" sz="1400" dirty="0">
              <a:solidFill>
                <a:srgbClr val="000000"/>
              </a:solidFill>
              <a:latin typeface="Noto Sans"/>
            </a:endParaRPr>
          </a:p>
          <a:p>
            <a:pPr lvl="1"/>
            <a:r>
              <a:rPr lang="en-US" altLang="ko-KR" sz="1400" dirty="0">
                <a:solidFill>
                  <a:srgbClr val="000000"/>
                </a:solidFill>
                <a:latin typeface="Noto Sans"/>
              </a:rPr>
              <a:t>Task 2 : </a:t>
            </a:r>
            <a:r>
              <a:rPr lang="ko-KR" altLang="en-US" sz="1400" dirty="0">
                <a:solidFill>
                  <a:srgbClr val="000000"/>
                </a:solidFill>
                <a:latin typeface="Noto Sans"/>
              </a:rPr>
              <a:t>네 개의 </a:t>
            </a:r>
            <a:r>
              <a:rPr lang="en-US" altLang="ko-KR" sz="1400" dirty="0">
                <a:solidFill>
                  <a:srgbClr val="000000"/>
                </a:solidFill>
                <a:latin typeface="Noto Sans"/>
              </a:rPr>
              <a:t>Edge</a:t>
            </a:r>
            <a:r>
              <a:rPr lang="ko-KR" altLang="en-US" sz="1400" dirty="0">
                <a:solidFill>
                  <a:srgbClr val="000000"/>
                </a:solidFill>
                <a:latin typeface="Noto Sans"/>
              </a:rPr>
              <a:t>의 </a:t>
            </a:r>
            <a:r>
              <a:rPr lang="en-US" altLang="ko-KR" sz="1400" dirty="0">
                <a:solidFill>
                  <a:srgbClr val="000000"/>
                </a:solidFill>
                <a:latin typeface="Noto Sans"/>
              </a:rPr>
              <a:t>Interpolation</a:t>
            </a:r>
            <a:r>
              <a:rPr lang="ko-KR" altLang="en-US" sz="1400" dirty="0">
                <a:solidFill>
                  <a:srgbClr val="000000"/>
                </a:solidFill>
                <a:latin typeface="Noto Sans"/>
              </a:rPr>
              <a:t>을 진행</a:t>
            </a:r>
            <a:endParaRPr lang="en-US" altLang="ko-KR" sz="1400" dirty="0">
              <a:solidFill>
                <a:srgbClr val="000000"/>
              </a:solidFill>
              <a:latin typeface="Noto Sans"/>
            </a:endParaRPr>
          </a:p>
          <a:p>
            <a:pPr lvl="1"/>
            <a:r>
              <a:rPr lang="en-US" altLang="ko-KR" sz="1400" dirty="0">
                <a:solidFill>
                  <a:srgbClr val="000000"/>
                </a:solidFill>
                <a:latin typeface="Noto Sans"/>
              </a:rPr>
              <a:t>Task 3 : Edge</a:t>
            </a:r>
            <a:r>
              <a:rPr lang="ko-KR" altLang="en-US" sz="1400" dirty="0">
                <a:solidFill>
                  <a:srgbClr val="000000"/>
                </a:solidFill>
                <a:latin typeface="Noto Sans"/>
              </a:rPr>
              <a:t>와 </a:t>
            </a:r>
            <a:r>
              <a:rPr lang="en-US" altLang="ko-KR" sz="1400" dirty="0">
                <a:solidFill>
                  <a:srgbClr val="000000"/>
                </a:solidFill>
                <a:latin typeface="Noto Sans"/>
              </a:rPr>
              <a:t>Corner</a:t>
            </a:r>
            <a:r>
              <a:rPr lang="ko-KR" altLang="en-US" sz="1400" dirty="0">
                <a:solidFill>
                  <a:srgbClr val="000000"/>
                </a:solidFill>
                <a:latin typeface="Noto Sans"/>
              </a:rPr>
              <a:t>를 제외한 나머지 부분을 계산</a:t>
            </a:r>
            <a:endParaRPr lang="en-US" altLang="ko-KR" sz="1400" dirty="0">
              <a:solidFill>
                <a:srgbClr val="000000"/>
              </a:solidFill>
              <a:latin typeface="Noto Sans"/>
            </a:endParaRPr>
          </a:p>
          <a:p>
            <a:r>
              <a:rPr lang="en-US" altLang="ko-KR" sz="1800" dirty="0">
                <a:solidFill>
                  <a:srgbClr val="000000"/>
                </a:solidFill>
                <a:latin typeface="Noto Sans"/>
              </a:rPr>
              <a:t>Task 1</a:t>
            </a:r>
          </a:p>
          <a:p>
            <a:pPr lvl="1"/>
            <a:r>
              <a:rPr lang="ko-KR" altLang="en-US" sz="1400" dirty="0">
                <a:solidFill>
                  <a:srgbClr val="000000"/>
                </a:solidFill>
                <a:latin typeface="Noto Sans"/>
              </a:rPr>
              <a:t>이미지의 네 꼭지점 </a:t>
            </a:r>
            <a:r>
              <a:rPr lang="en-US" altLang="ko-KR" sz="1400" dirty="0">
                <a:solidFill>
                  <a:srgbClr val="000000"/>
                </a:solidFill>
                <a:latin typeface="Noto Sans"/>
              </a:rPr>
              <a:t>Pixel</a:t>
            </a:r>
            <a:r>
              <a:rPr lang="ko-KR" altLang="en-US" sz="1400" dirty="0">
                <a:solidFill>
                  <a:srgbClr val="000000"/>
                </a:solidFill>
                <a:latin typeface="Noto Sans"/>
              </a:rPr>
              <a:t> 계산</a:t>
            </a:r>
            <a:endParaRPr lang="en-US" altLang="ko-KR" sz="1400" dirty="0">
              <a:solidFill>
                <a:srgbClr val="000000"/>
              </a:solidFill>
              <a:latin typeface="Noto Sans"/>
            </a:endParaRPr>
          </a:p>
        </p:txBody>
      </p:sp>
    </p:spTree>
    <p:extLst>
      <p:ext uri="{BB962C8B-B14F-4D97-AF65-F5344CB8AC3E}">
        <p14:creationId xmlns:p14="http://schemas.microsoft.com/office/powerpoint/2010/main" val="1693895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4316269-A14F-4DC0-8843-C7A60C0B99C0}"/>
              </a:ext>
            </a:extLst>
          </p:cNvPr>
          <p:cNvPicPr>
            <a:picLocks noChangeAspect="1"/>
          </p:cNvPicPr>
          <p:nvPr/>
        </p:nvPicPr>
        <p:blipFill>
          <a:blip r:embed="rId2"/>
          <a:stretch>
            <a:fillRect/>
          </a:stretch>
        </p:blipFill>
        <p:spPr>
          <a:xfrm>
            <a:off x="64225" y="2091282"/>
            <a:ext cx="5994102" cy="4379186"/>
          </a:xfrm>
          <a:prstGeom prst="rect">
            <a:avLst/>
          </a:prstGeom>
        </p:spPr>
      </p:pic>
      <p:pic>
        <p:nvPicPr>
          <p:cNvPr id="10" name="그림 9">
            <a:extLst>
              <a:ext uri="{FF2B5EF4-FFF2-40B4-BE49-F238E27FC236}">
                <a16:creationId xmlns:a16="http://schemas.microsoft.com/office/drawing/2014/main" id="{EBAACD8E-1399-4692-8A45-47FF041ED310}"/>
              </a:ext>
            </a:extLst>
          </p:cNvPr>
          <p:cNvPicPr>
            <a:picLocks noChangeAspect="1"/>
          </p:cNvPicPr>
          <p:nvPr/>
        </p:nvPicPr>
        <p:blipFill>
          <a:blip r:embed="rId3"/>
          <a:stretch>
            <a:fillRect/>
          </a:stretch>
        </p:blipFill>
        <p:spPr>
          <a:xfrm>
            <a:off x="6101840" y="2088572"/>
            <a:ext cx="6025935" cy="4379186"/>
          </a:xfrm>
          <a:prstGeom prst="rect">
            <a:avLst/>
          </a:prstGeom>
        </p:spPr>
      </p:pic>
      <p:sp>
        <p:nvSpPr>
          <p:cNvPr id="11" name="TextBox 10">
            <a:extLst>
              <a:ext uri="{FF2B5EF4-FFF2-40B4-BE49-F238E27FC236}">
                <a16:creationId xmlns:a16="http://schemas.microsoft.com/office/drawing/2014/main" id="{54064D1B-6E66-4944-AA30-A2E148F7638E}"/>
              </a:ext>
            </a:extLst>
          </p:cNvPr>
          <p:cNvSpPr txBox="1"/>
          <p:nvPr/>
        </p:nvSpPr>
        <p:spPr>
          <a:xfrm>
            <a:off x="7029415" y="6462181"/>
            <a:ext cx="4170783" cy="307777"/>
          </a:xfrm>
          <a:prstGeom prst="rect">
            <a:avLst/>
          </a:prstGeom>
          <a:noFill/>
        </p:spPr>
        <p:txBody>
          <a:bodyPr wrap="square" rtlCol="0">
            <a:spAutoFit/>
          </a:bodyPr>
          <a:lstStyle/>
          <a:p>
            <a:pPr algn="ctr"/>
            <a:r>
              <a:rPr lang="en-US" altLang="ko-KR" sz="1400" dirty="0"/>
              <a:t>Task 2 : </a:t>
            </a:r>
            <a:r>
              <a:rPr lang="en-US" altLang="ko-KR" sz="1400" dirty="0" err="1"/>
              <a:t>Calcuate</a:t>
            </a:r>
            <a:r>
              <a:rPr lang="en-US" altLang="ko-KR" sz="1400" dirty="0"/>
              <a:t> column edge</a:t>
            </a:r>
            <a:endParaRPr lang="ko-KR" altLang="en-US" sz="1400" dirty="0"/>
          </a:p>
        </p:txBody>
      </p:sp>
      <p:sp>
        <p:nvSpPr>
          <p:cNvPr id="12" name="TextBox 11">
            <a:extLst>
              <a:ext uri="{FF2B5EF4-FFF2-40B4-BE49-F238E27FC236}">
                <a16:creationId xmlns:a16="http://schemas.microsoft.com/office/drawing/2014/main" id="{D611DC14-21DC-46FE-99AC-7A8C3A3297C1}"/>
              </a:ext>
            </a:extLst>
          </p:cNvPr>
          <p:cNvSpPr txBox="1"/>
          <p:nvPr/>
        </p:nvSpPr>
        <p:spPr>
          <a:xfrm>
            <a:off x="975884" y="6462180"/>
            <a:ext cx="4170783" cy="307777"/>
          </a:xfrm>
          <a:prstGeom prst="rect">
            <a:avLst/>
          </a:prstGeom>
          <a:noFill/>
        </p:spPr>
        <p:txBody>
          <a:bodyPr wrap="square" rtlCol="0">
            <a:spAutoFit/>
          </a:bodyPr>
          <a:lstStyle/>
          <a:p>
            <a:pPr algn="ctr"/>
            <a:r>
              <a:rPr lang="en-US" altLang="ko-KR" sz="1400" dirty="0"/>
              <a:t>Task 2 : Calculate row edge</a:t>
            </a:r>
            <a:endParaRPr lang="ko-KR" altLang="en-US" sz="1400" dirty="0"/>
          </a:p>
        </p:txBody>
      </p:sp>
      <p:sp>
        <p:nvSpPr>
          <p:cNvPr id="8" name="제목 1">
            <a:extLst>
              <a:ext uri="{FF2B5EF4-FFF2-40B4-BE49-F238E27FC236}">
                <a16:creationId xmlns:a16="http://schemas.microsoft.com/office/drawing/2014/main" id="{A07F67A8-B3E6-47F0-B89A-3B4A15D1D21F}"/>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Serial Bayer Interpolation #2</a:t>
            </a:r>
            <a:endParaRPr lang="ko-KR" altLang="en-US" sz="4000" dirty="0"/>
          </a:p>
        </p:txBody>
      </p:sp>
      <p:sp>
        <p:nvSpPr>
          <p:cNvPr id="13" name="내용 개체 틀 4">
            <a:extLst>
              <a:ext uri="{FF2B5EF4-FFF2-40B4-BE49-F238E27FC236}">
                <a16:creationId xmlns:a16="http://schemas.microsoft.com/office/drawing/2014/main" id="{02A71ACD-5DD1-4BEC-8085-B1936E85FF44}"/>
              </a:ext>
            </a:extLst>
          </p:cNvPr>
          <p:cNvSpPr>
            <a:spLocks noGrp="1"/>
          </p:cNvSpPr>
          <p:nvPr>
            <p:ph idx="1"/>
          </p:nvPr>
        </p:nvSpPr>
        <p:spPr>
          <a:xfrm>
            <a:off x="838200" y="800099"/>
            <a:ext cx="10515600" cy="1150622"/>
          </a:xfrm>
        </p:spPr>
        <p:txBody>
          <a:bodyPr>
            <a:noAutofit/>
          </a:bodyPr>
          <a:lstStyle/>
          <a:p>
            <a:r>
              <a:rPr lang="en-US" altLang="ko-KR" sz="1800" dirty="0">
                <a:solidFill>
                  <a:srgbClr val="000000"/>
                </a:solidFill>
                <a:latin typeface="Noto Sans"/>
              </a:rPr>
              <a:t>Task 2</a:t>
            </a:r>
          </a:p>
          <a:p>
            <a:pPr lvl="1"/>
            <a:r>
              <a:rPr lang="en-US" altLang="ko-KR" sz="1400" dirty="0">
                <a:solidFill>
                  <a:srgbClr val="000000"/>
                </a:solidFill>
                <a:latin typeface="Noto Sans"/>
              </a:rPr>
              <a:t>4</a:t>
            </a:r>
            <a:r>
              <a:rPr lang="ko-KR" altLang="en-US" sz="1400" dirty="0">
                <a:solidFill>
                  <a:srgbClr val="000000"/>
                </a:solidFill>
                <a:latin typeface="Noto Sans"/>
              </a:rPr>
              <a:t>개의 </a:t>
            </a:r>
            <a:r>
              <a:rPr lang="en-US" altLang="ko-KR" sz="1400" dirty="0">
                <a:solidFill>
                  <a:srgbClr val="000000"/>
                </a:solidFill>
                <a:latin typeface="Noto Sans"/>
              </a:rPr>
              <a:t>Corner</a:t>
            </a:r>
            <a:r>
              <a:rPr lang="ko-KR" altLang="en-US" sz="1400" dirty="0">
                <a:solidFill>
                  <a:srgbClr val="000000"/>
                </a:solidFill>
                <a:latin typeface="Noto Sans"/>
              </a:rPr>
              <a:t>를 제외한 나머지 </a:t>
            </a:r>
            <a:r>
              <a:rPr lang="en-US" altLang="ko-KR" sz="1400" dirty="0">
                <a:solidFill>
                  <a:srgbClr val="000000"/>
                </a:solidFill>
                <a:latin typeface="Noto Sans"/>
              </a:rPr>
              <a:t>Edge </a:t>
            </a:r>
            <a:r>
              <a:rPr lang="ko-KR" altLang="en-US" sz="1400" dirty="0">
                <a:solidFill>
                  <a:srgbClr val="000000"/>
                </a:solidFill>
                <a:latin typeface="Noto Sans"/>
              </a:rPr>
              <a:t>부분을 </a:t>
            </a:r>
            <a:r>
              <a:rPr lang="en-US" altLang="ko-KR" sz="1400" dirty="0">
                <a:solidFill>
                  <a:srgbClr val="000000"/>
                </a:solidFill>
                <a:latin typeface="Noto Sans"/>
              </a:rPr>
              <a:t>RGB</a:t>
            </a:r>
            <a:r>
              <a:rPr lang="ko-KR" altLang="en-US" sz="1400" dirty="0">
                <a:solidFill>
                  <a:srgbClr val="000000"/>
                </a:solidFill>
                <a:latin typeface="Noto Sans"/>
              </a:rPr>
              <a:t>로 나눠 계산한다</a:t>
            </a:r>
            <a:endParaRPr lang="en-US" altLang="ko-KR" sz="1400" dirty="0">
              <a:solidFill>
                <a:srgbClr val="000000"/>
              </a:solidFill>
              <a:latin typeface="Noto Sans"/>
            </a:endParaRPr>
          </a:p>
          <a:p>
            <a:pPr lvl="1"/>
            <a:endParaRPr lang="en-US" altLang="ko-KR" sz="1400" dirty="0">
              <a:solidFill>
                <a:srgbClr val="000000"/>
              </a:solidFill>
              <a:latin typeface="Noto Sans"/>
            </a:endParaRPr>
          </a:p>
        </p:txBody>
      </p:sp>
    </p:spTree>
    <p:extLst>
      <p:ext uri="{BB962C8B-B14F-4D97-AF65-F5344CB8AC3E}">
        <p14:creationId xmlns:p14="http://schemas.microsoft.com/office/powerpoint/2010/main" val="232780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AAD58C6-1661-4761-BE47-1436A9C432C1}"/>
              </a:ext>
            </a:extLst>
          </p:cNvPr>
          <p:cNvPicPr>
            <a:picLocks noChangeAspect="1"/>
          </p:cNvPicPr>
          <p:nvPr/>
        </p:nvPicPr>
        <p:blipFill>
          <a:blip r:embed="rId2"/>
          <a:stretch>
            <a:fillRect/>
          </a:stretch>
        </p:blipFill>
        <p:spPr>
          <a:xfrm>
            <a:off x="0" y="2660157"/>
            <a:ext cx="4024613" cy="3013398"/>
          </a:xfrm>
          <a:prstGeom prst="rect">
            <a:avLst/>
          </a:prstGeom>
        </p:spPr>
      </p:pic>
      <p:pic>
        <p:nvPicPr>
          <p:cNvPr id="11" name="그림 10">
            <a:extLst>
              <a:ext uri="{FF2B5EF4-FFF2-40B4-BE49-F238E27FC236}">
                <a16:creationId xmlns:a16="http://schemas.microsoft.com/office/drawing/2014/main" id="{5159245B-1899-44DA-9C2A-6D545ECE2CE6}"/>
              </a:ext>
            </a:extLst>
          </p:cNvPr>
          <p:cNvPicPr>
            <a:picLocks noChangeAspect="1"/>
          </p:cNvPicPr>
          <p:nvPr/>
        </p:nvPicPr>
        <p:blipFill>
          <a:blip r:embed="rId3"/>
          <a:stretch>
            <a:fillRect/>
          </a:stretch>
        </p:blipFill>
        <p:spPr>
          <a:xfrm>
            <a:off x="4038520" y="2662646"/>
            <a:ext cx="3821809" cy="3010908"/>
          </a:xfrm>
          <a:prstGeom prst="rect">
            <a:avLst/>
          </a:prstGeom>
        </p:spPr>
      </p:pic>
      <p:pic>
        <p:nvPicPr>
          <p:cNvPr id="13" name="그림 12">
            <a:extLst>
              <a:ext uri="{FF2B5EF4-FFF2-40B4-BE49-F238E27FC236}">
                <a16:creationId xmlns:a16="http://schemas.microsoft.com/office/drawing/2014/main" id="{0A0AA0CA-5F7F-4B00-9989-4A4D688EE503}"/>
              </a:ext>
            </a:extLst>
          </p:cNvPr>
          <p:cNvPicPr>
            <a:picLocks noChangeAspect="1"/>
          </p:cNvPicPr>
          <p:nvPr/>
        </p:nvPicPr>
        <p:blipFill>
          <a:blip r:embed="rId4"/>
          <a:stretch>
            <a:fillRect/>
          </a:stretch>
        </p:blipFill>
        <p:spPr>
          <a:xfrm>
            <a:off x="7883842" y="2662646"/>
            <a:ext cx="4308158" cy="3013399"/>
          </a:xfrm>
          <a:prstGeom prst="rect">
            <a:avLst/>
          </a:prstGeom>
        </p:spPr>
      </p:pic>
      <p:sp>
        <p:nvSpPr>
          <p:cNvPr id="14" name="TextBox 13">
            <a:extLst>
              <a:ext uri="{FF2B5EF4-FFF2-40B4-BE49-F238E27FC236}">
                <a16:creationId xmlns:a16="http://schemas.microsoft.com/office/drawing/2014/main" id="{59E901AE-0A7F-4E97-BE57-45EA4837D069}"/>
              </a:ext>
            </a:extLst>
          </p:cNvPr>
          <p:cNvSpPr txBox="1"/>
          <p:nvPr/>
        </p:nvSpPr>
        <p:spPr>
          <a:xfrm>
            <a:off x="-73086" y="5673554"/>
            <a:ext cx="4170783" cy="307777"/>
          </a:xfrm>
          <a:prstGeom prst="rect">
            <a:avLst/>
          </a:prstGeom>
          <a:noFill/>
        </p:spPr>
        <p:txBody>
          <a:bodyPr wrap="square" rtlCol="0">
            <a:spAutoFit/>
          </a:bodyPr>
          <a:lstStyle/>
          <a:p>
            <a:pPr algn="ctr"/>
            <a:r>
              <a:rPr lang="en-US" altLang="ko-KR" sz="1400" dirty="0"/>
              <a:t>Calculate red pixel (not edge)</a:t>
            </a:r>
            <a:endParaRPr lang="ko-KR" altLang="en-US" sz="1400" dirty="0"/>
          </a:p>
        </p:txBody>
      </p:sp>
      <p:sp>
        <p:nvSpPr>
          <p:cNvPr id="15" name="TextBox 14">
            <a:extLst>
              <a:ext uri="{FF2B5EF4-FFF2-40B4-BE49-F238E27FC236}">
                <a16:creationId xmlns:a16="http://schemas.microsoft.com/office/drawing/2014/main" id="{BE33D9B3-DAB9-420B-A098-6FF98598BFEE}"/>
              </a:ext>
            </a:extLst>
          </p:cNvPr>
          <p:cNvSpPr txBox="1"/>
          <p:nvPr/>
        </p:nvSpPr>
        <p:spPr>
          <a:xfrm>
            <a:off x="3868836" y="5673553"/>
            <a:ext cx="4170783" cy="307777"/>
          </a:xfrm>
          <a:prstGeom prst="rect">
            <a:avLst/>
          </a:prstGeom>
          <a:noFill/>
        </p:spPr>
        <p:txBody>
          <a:bodyPr wrap="square" rtlCol="0">
            <a:spAutoFit/>
          </a:bodyPr>
          <a:lstStyle/>
          <a:p>
            <a:pPr algn="ctr"/>
            <a:r>
              <a:rPr lang="en-US" altLang="ko-KR" sz="1400" dirty="0"/>
              <a:t>Calculate green pixel (not edge)</a:t>
            </a:r>
            <a:endParaRPr lang="ko-KR" altLang="en-US" sz="1400" dirty="0"/>
          </a:p>
        </p:txBody>
      </p:sp>
      <p:sp>
        <p:nvSpPr>
          <p:cNvPr id="16" name="TextBox 15">
            <a:extLst>
              <a:ext uri="{FF2B5EF4-FFF2-40B4-BE49-F238E27FC236}">
                <a16:creationId xmlns:a16="http://schemas.microsoft.com/office/drawing/2014/main" id="{74E4532E-C369-40C3-8229-C07391F7071A}"/>
              </a:ext>
            </a:extLst>
          </p:cNvPr>
          <p:cNvSpPr txBox="1"/>
          <p:nvPr/>
        </p:nvSpPr>
        <p:spPr>
          <a:xfrm>
            <a:off x="7952529" y="5673553"/>
            <a:ext cx="4170783" cy="307777"/>
          </a:xfrm>
          <a:prstGeom prst="rect">
            <a:avLst/>
          </a:prstGeom>
          <a:noFill/>
        </p:spPr>
        <p:txBody>
          <a:bodyPr wrap="square" rtlCol="0">
            <a:spAutoFit/>
          </a:bodyPr>
          <a:lstStyle/>
          <a:p>
            <a:pPr algn="ctr"/>
            <a:r>
              <a:rPr lang="en-US" altLang="ko-KR" sz="1400" dirty="0"/>
              <a:t>Calculate blue pixel (not edge)</a:t>
            </a:r>
            <a:endParaRPr lang="ko-KR" altLang="en-US" sz="1400" dirty="0"/>
          </a:p>
        </p:txBody>
      </p:sp>
      <p:sp>
        <p:nvSpPr>
          <p:cNvPr id="10" name="제목 1">
            <a:extLst>
              <a:ext uri="{FF2B5EF4-FFF2-40B4-BE49-F238E27FC236}">
                <a16:creationId xmlns:a16="http://schemas.microsoft.com/office/drawing/2014/main" id="{EE4772EA-B5A1-4E6C-B7E8-6CD0BC0E3F8F}"/>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Serial Bayer Interpolation #3</a:t>
            </a:r>
            <a:endParaRPr lang="ko-KR" altLang="en-US" sz="4000" dirty="0"/>
          </a:p>
        </p:txBody>
      </p:sp>
      <p:sp>
        <p:nvSpPr>
          <p:cNvPr id="12" name="내용 개체 틀 4">
            <a:extLst>
              <a:ext uri="{FF2B5EF4-FFF2-40B4-BE49-F238E27FC236}">
                <a16:creationId xmlns:a16="http://schemas.microsoft.com/office/drawing/2014/main" id="{21FA73E5-CE7F-4352-A7D9-5FC6833E59F4}"/>
              </a:ext>
            </a:extLst>
          </p:cNvPr>
          <p:cNvSpPr>
            <a:spLocks noGrp="1"/>
          </p:cNvSpPr>
          <p:nvPr>
            <p:ph idx="1"/>
          </p:nvPr>
        </p:nvSpPr>
        <p:spPr>
          <a:xfrm>
            <a:off x="838200" y="800099"/>
            <a:ext cx="10515600" cy="1307376"/>
          </a:xfrm>
        </p:spPr>
        <p:txBody>
          <a:bodyPr>
            <a:noAutofit/>
          </a:bodyPr>
          <a:lstStyle/>
          <a:p>
            <a:r>
              <a:rPr lang="en-US" altLang="ko-KR" sz="1800" dirty="0">
                <a:solidFill>
                  <a:srgbClr val="000000"/>
                </a:solidFill>
                <a:latin typeface="Noto Sans"/>
              </a:rPr>
              <a:t>Task 3</a:t>
            </a:r>
          </a:p>
          <a:p>
            <a:pPr lvl="1"/>
            <a:r>
              <a:rPr lang="en-US" altLang="ko-KR" sz="1400" dirty="0">
                <a:solidFill>
                  <a:srgbClr val="000000"/>
                </a:solidFill>
                <a:latin typeface="Noto Sans"/>
              </a:rPr>
              <a:t>Corner</a:t>
            </a:r>
            <a:r>
              <a:rPr lang="ko-KR" altLang="en-US" sz="1400" dirty="0">
                <a:solidFill>
                  <a:srgbClr val="000000"/>
                </a:solidFill>
                <a:latin typeface="Noto Sans"/>
              </a:rPr>
              <a:t>와 </a:t>
            </a:r>
            <a:r>
              <a:rPr lang="en-US" altLang="ko-KR" sz="1400" dirty="0">
                <a:solidFill>
                  <a:srgbClr val="000000"/>
                </a:solidFill>
                <a:latin typeface="Noto Sans"/>
              </a:rPr>
              <a:t>Edge</a:t>
            </a:r>
            <a:r>
              <a:rPr lang="ko-KR" altLang="en-US" sz="1400" dirty="0">
                <a:solidFill>
                  <a:srgbClr val="000000"/>
                </a:solidFill>
                <a:latin typeface="Noto Sans"/>
              </a:rPr>
              <a:t>를 뺀 나머지 부분의 </a:t>
            </a:r>
            <a:r>
              <a:rPr lang="en-US" altLang="ko-KR" sz="1400" dirty="0">
                <a:solidFill>
                  <a:srgbClr val="000000"/>
                </a:solidFill>
                <a:latin typeface="Noto Sans"/>
              </a:rPr>
              <a:t>Interpolation</a:t>
            </a:r>
            <a:r>
              <a:rPr lang="ko-KR" altLang="en-US" sz="1400" dirty="0">
                <a:solidFill>
                  <a:srgbClr val="000000"/>
                </a:solidFill>
                <a:latin typeface="Noto Sans"/>
              </a:rPr>
              <a:t>을 진행한다</a:t>
            </a:r>
            <a:endParaRPr lang="en-US" altLang="ko-KR" sz="1400" dirty="0">
              <a:solidFill>
                <a:srgbClr val="000000"/>
              </a:solidFill>
              <a:latin typeface="Noto Sans"/>
            </a:endParaRPr>
          </a:p>
          <a:p>
            <a:pPr lvl="1"/>
            <a:r>
              <a:rPr lang="en-US" altLang="ko-KR" sz="1400" dirty="0">
                <a:solidFill>
                  <a:srgbClr val="000000"/>
                </a:solidFill>
                <a:latin typeface="Noto Sans"/>
              </a:rPr>
              <a:t>If</a:t>
            </a:r>
            <a:r>
              <a:rPr lang="ko-KR" altLang="en-US" sz="1400" dirty="0">
                <a:solidFill>
                  <a:srgbClr val="000000"/>
                </a:solidFill>
                <a:latin typeface="Noto Sans"/>
              </a:rPr>
              <a:t>문을 통해 행과 열이 </a:t>
            </a:r>
            <a:r>
              <a:rPr lang="en-US" altLang="ko-KR" sz="1400" dirty="0">
                <a:solidFill>
                  <a:srgbClr val="000000"/>
                </a:solidFill>
                <a:latin typeface="Noto Sans"/>
              </a:rPr>
              <a:t>(even, even), (even, odd), (odd, even), (odd, odd)</a:t>
            </a:r>
            <a:r>
              <a:rPr lang="ko-KR" altLang="en-US" sz="1400" dirty="0">
                <a:solidFill>
                  <a:srgbClr val="000000"/>
                </a:solidFill>
                <a:latin typeface="Noto Sans"/>
              </a:rPr>
              <a:t>중 어디에 속하는지 파악한 후 각 </a:t>
            </a:r>
            <a:r>
              <a:rPr lang="en-US" altLang="ko-KR" sz="1400" dirty="0">
                <a:solidFill>
                  <a:srgbClr val="000000"/>
                </a:solidFill>
                <a:latin typeface="Noto Sans"/>
              </a:rPr>
              <a:t>RGB</a:t>
            </a:r>
            <a:r>
              <a:rPr lang="ko-KR" altLang="en-US" sz="1400" dirty="0">
                <a:solidFill>
                  <a:srgbClr val="000000"/>
                </a:solidFill>
                <a:latin typeface="Noto Sans"/>
              </a:rPr>
              <a:t>에 따라 알맞은 계산을 진행한다</a:t>
            </a:r>
            <a:endParaRPr lang="en-US" altLang="ko-KR" sz="1400" dirty="0">
              <a:solidFill>
                <a:srgbClr val="000000"/>
              </a:solidFill>
              <a:latin typeface="Noto Sans"/>
            </a:endParaRPr>
          </a:p>
        </p:txBody>
      </p:sp>
    </p:spTree>
    <p:extLst>
      <p:ext uri="{BB962C8B-B14F-4D97-AF65-F5344CB8AC3E}">
        <p14:creationId xmlns:p14="http://schemas.microsoft.com/office/powerpoint/2010/main" val="389733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6BDFEC0-DF85-41A8-9AE3-28300D370B47}"/>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Parallel Bayer Interpolation #1</a:t>
            </a:r>
            <a:endParaRPr lang="ko-KR" altLang="en-US" sz="4000" dirty="0"/>
          </a:p>
        </p:txBody>
      </p:sp>
      <p:sp>
        <p:nvSpPr>
          <p:cNvPr id="8" name="내용 개체 틀 4">
            <a:extLst>
              <a:ext uri="{FF2B5EF4-FFF2-40B4-BE49-F238E27FC236}">
                <a16:creationId xmlns:a16="http://schemas.microsoft.com/office/drawing/2014/main" id="{B32ABBEA-41DD-458F-91EA-B565076029C8}"/>
              </a:ext>
            </a:extLst>
          </p:cNvPr>
          <p:cNvSpPr>
            <a:spLocks noGrp="1"/>
          </p:cNvSpPr>
          <p:nvPr>
            <p:ph idx="1"/>
          </p:nvPr>
        </p:nvSpPr>
        <p:spPr>
          <a:xfrm>
            <a:off x="838200" y="800098"/>
            <a:ext cx="10515600" cy="1273652"/>
          </a:xfrm>
        </p:spPr>
        <p:txBody>
          <a:bodyPr>
            <a:noAutofit/>
          </a:bodyPr>
          <a:lstStyle/>
          <a:p>
            <a:r>
              <a:rPr lang="en-US" altLang="ko-KR" sz="1800" dirty="0">
                <a:solidFill>
                  <a:srgbClr val="000000"/>
                </a:solidFill>
                <a:latin typeface="Noto Sans"/>
              </a:rPr>
              <a:t>Bayer Interpolation</a:t>
            </a:r>
            <a:r>
              <a:rPr lang="ko-KR" altLang="en-US" sz="1800" dirty="0">
                <a:solidFill>
                  <a:srgbClr val="000000"/>
                </a:solidFill>
                <a:latin typeface="Noto Sans"/>
              </a:rPr>
              <a:t> 대상 이미지의 </a:t>
            </a:r>
            <a:r>
              <a:rPr lang="en-US" altLang="ko-KR" sz="1800" dirty="0">
                <a:solidFill>
                  <a:srgbClr val="000000"/>
                </a:solidFill>
                <a:latin typeface="Noto Sans"/>
              </a:rPr>
              <a:t>First Row, Last Row</a:t>
            </a:r>
            <a:r>
              <a:rPr lang="ko-KR" altLang="en-US" sz="1800" dirty="0">
                <a:solidFill>
                  <a:srgbClr val="000000"/>
                </a:solidFill>
                <a:latin typeface="Noto Sans"/>
              </a:rPr>
              <a:t>의 계산을 병렬처리 전 진행한다 </a:t>
            </a:r>
            <a:r>
              <a:rPr lang="en-US" altLang="ko-KR" sz="1800" dirty="0">
                <a:solidFill>
                  <a:srgbClr val="000000"/>
                </a:solidFill>
                <a:latin typeface="Noto Sans"/>
              </a:rPr>
              <a:t>(</a:t>
            </a:r>
            <a:r>
              <a:rPr lang="ko-KR" altLang="en-US" sz="1800" dirty="0">
                <a:solidFill>
                  <a:srgbClr val="000000"/>
                </a:solidFill>
                <a:latin typeface="Noto Sans"/>
              </a:rPr>
              <a:t>이에 따른 </a:t>
            </a:r>
            <a:r>
              <a:rPr lang="en-US" altLang="ko-KR" sz="1800" dirty="0">
                <a:solidFill>
                  <a:srgbClr val="000000"/>
                </a:solidFill>
                <a:latin typeface="Noto Sans"/>
              </a:rPr>
              <a:t>main </a:t>
            </a:r>
            <a:r>
              <a:rPr lang="ko-KR" altLang="en-US" sz="1800" dirty="0">
                <a:solidFill>
                  <a:srgbClr val="000000"/>
                </a:solidFill>
                <a:latin typeface="Noto Sans"/>
              </a:rPr>
              <a:t>함수 변환 </a:t>
            </a:r>
            <a:r>
              <a:rPr lang="en-US" altLang="ko-KR" sz="1800" dirty="0">
                <a:solidFill>
                  <a:srgbClr val="000000"/>
                </a:solidFill>
                <a:latin typeface="Noto Sans"/>
              </a:rPr>
              <a:t>in next slide)</a:t>
            </a:r>
          </a:p>
          <a:p>
            <a:r>
              <a:rPr lang="en-US" altLang="ko-KR" sz="1800" dirty="0">
                <a:solidFill>
                  <a:srgbClr val="000000"/>
                </a:solidFill>
                <a:latin typeface="Noto Sans"/>
              </a:rPr>
              <a:t>Corner</a:t>
            </a:r>
            <a:r>
              <a:rPr lang="ko-KR" altLang="en-US" sz="1800" dirty="0">
                <a:solidFill>
                  <a:srgbClr val="000000"/>
                </a:solidFill>
                <a:latin typeface="Noto Sans"/>
              </a:rPr>
              <a:t>와 </a:t>
            </a:r>
            <a:r>
              <a:rPr lang="en-US" altLang="ko-KR" sz="1800" dirty="0">
                <a:solidFill>
                  <a:srgbClr val="000000"/>
                </a:solidFill>
                <a:latin typeface="Noto Sans"/>
              </a:rPr>
              <a:t>Row</a:t>
            </a:r>
            <a:r>
              <a:rPr lang="ko-KR" altLang="en-US" sz="1800" dirty="0">
                <a:solidFill>
                  <a:srgbClr val="000000"/>
                </a:solidFill>
                <a:latin typeface="Noto Sans"/>
              </a:rPr>
              <a:t>의 계산이 필요 없는 </a:t>
            </a:r>
            <a:r>
              <a:rPr lang="en-US" altLang="ko-KR" sz="1800" dirty="0" err="1">
                <a:solidFill>
                  <a:srgbClr val="000000"/>
                </a:solidFill>
                <a:latin typeface="Noto Sans"/>
              </a:rPr>
              <a:t>Interp_rggb_ushort_inner</a:t>
            </a:r>
            <a:r>
              <a:rPr lang="en-US" altLang="ko-KR" sz="1800" dirty="0">
                <a:solidFill>
                  <a:srgbClr val="000000"/>
                </a:solidFill>
                <a:latin typeface="Noto Sans"/>
              </a:rPr>
              <a:t> </a:t>
            </a:r>
            <a:r>
              <a:rPr lang="ko-KR" altLang="en-US" sz="1800" dirty="0">
                <a:solidFill>
                  <a:srgbClr val="000000"/>
                </a:solidFill>
                <a:latin typeface="Noto Sans"/>
              </a:rPr>
              <a:t>함수를 새로 정의한다</a:t>
            </a:r>
            <a:endParaRPr lang="en-US" altLang="ko-KR" sz="1800" dirty="0">
              <a:solidFill>
                <a:srgbClr val="000000"/>
              </a:solidFill>
              <a:latin typeface="Noto Sans"/>
            </a:endParaRPr>
          </a:p>
          <a:p>
            <a:r>
              <a:rPr lang="ko-KR" altLang="en-US" sz="1800" dirty="0">
                <a:solidFill>
                  <a:srgbClr val="000000"/>
                </a:solidFill>
                <a:latin typeface="Noto Sans"/>
              </a:rPr>
              <a:t>해당 함수를 원하는 </a:t>
            </a:r>
            <a:r>
              <a:rPr lang="en-US" altLang="ko-KR" sz="1800" dirty="0">
                <a:solidFill>
                  <a:srgbClr val="000000"/>
                </a:solidFill>
                <a:latin typeface="Noto Sans"/>
              </a:rPr>
              <a:t>thread</a:t>
            </a:r>
            <a:r>
              <a:rPr lang="ko-KR" altLang="en-US" sz="1800" dirty="0">
                <a:solidFill>
                  <a:srgbClr val="000000"/>
                </a:solidFill>
                <a:latin typeface="Noto Sans"/>
              </a:rPr>
              <a:t>만큼 나눠 병렬처리를 진행한다</a:t>
            </a:r>
            <a:endParaRPr lang="en-US" altLang="ko-KR" sz="1800" dirty="0">
              <a:solidFill>
                <a:srgbClr val="000000"/>
              </a:solidFill>
              <a:latin typeface="Noto Sans"/>
            </a:endParaRPr>
          </a:p>
        </p:txBody>
      </p:sp>
      <p:pic>
        <p:nvPicPr>
          <p:cNvPr id="11" name="그림 10">
            <a:extLst>
              <a:ext uri="{FF2B5EF4-FFF2-40B4-BE49-F238E27FC236}">
                <a16:creationId xmlns:a16="http://schemas.microsoft.com/office/drawing/2014/main" id="{5155B09C-419B-423F-BD07-3DF2ADF737D6}"/>
              </a:ext>
            </a:extLst>
          </p:cNvPr>
          <p:cNvPicPr>
            <a:picLocks noChangeAspect="1"/>
          </p:cNvPicPr>
          <p:nvPr/>
        </p:nvPicPr>
        <p:blipFill rotWithShape="1">
          <a:blip r:embed="rId2"/>
          <a:srcRect l="25315" t="51021" r="27036" b="37808"/>
          <a:stretch/>
        </p:blipFill>
        <p:spPr>
          <a:xfrm>
            <a:off x="521243" y="2339814"/>
            <a:ext cx="3788229" cy="446026"/>
          </a:xfrm>
          <a:prstGeom prst="rect">
            <a:avLst/>
          </a:prstGeom>
        </p:spPr>
      </p:pic>
      <p:pic>
        <p:nvPicPr>
          <p:cNvPr id="12" name="그림 11">
            <a:extLst>
              <a:ext uri="{FF2B5EF4-FFF2-40B4-BE49-F238E27FC236}">
                <a16:creationId xmlns:a16="http://schemas.microsoft.com/office/drawing/2014/main" id="{DA1BCF7B-8DC2-406B-96BB-9997D26C401C}"/>
              </a:ext>
            </a:extLst>
          </p:cNvPr>
          <p:cNvPicPr>
            <a:picLocks noChangeAspect="1"/>
          </p:cNvPicPr>
          <p:nvPr/>
        </p:nvPicPr>
        <p:blipFill rotWithShape="1">
          <a:blip r:embed="rId2"/>
          <a:srcRect l="25315" t="51021" r="27036" b="2336"/>
          <a:stretch/>
        </p:blipFill>
        <p:spPr>
          <a:xfrm>
            <a:off x="521243" y="3347958"/>
            <a:ext cx="3788229" cy="1862402"/>
          </a:xfrm>
          <a:prstGeom prst="rect">
            <a:avLst/>
          </a:prstGeom>
        </p:spPr>
      </p:pic>
      <p:pic>
        <p:nvPicPr>
          <p:cNvPr id="13" name="그림 12">
            <a:extLst>
              <a:ext uri="{FF2B5EF4-FFF2-40B4-BE49-F238E27FC236}">
                <a16:creationId xmlns:a16="http://schemas.microsoft.com/office/drawing/2014/main" id="{8F3E5A84-6659-42A6-8FCA-39D8630F5A6A}"/>
              </a:ext>
            </a:extLst>
          </p:cNvPr>
          <p:cNvPicPr>
            <a:picLocks noChangeAspect="1"/>
          </p:cNvPicPr>
          <p:nvPr/>
        </p:nvPicPr>
        <p:blipFill rotWithShape="1">
          <a:blip r:embed="rId2"/>
          <a:srcRect l="25315" t="86701" r="27036" b="2336"/>
          <a:stretch/>
        </p:blipFill>
        <p:spPr>
          <a:xfrm>
            <a:off x="557038" y="5803471"/>
            <a:ext cx="3788229" cy="437771"/>
          </a:xfrm>
          <a:prstGeom prst="rect">
            <a:avLst/>
          </a:prstGeom>
        </p:spPr>
      </p:pic>
      <p:sp>
        <p:nvSpPr>
          <p:cNvPr id="14" name="TextBox 13">
            <a:extLst>
              <a:ext uri="{FF2B5EF4-FFF2-40B4-BE49-F238E27FC236}">
                <a16:creationId xmlns:a16="http://schemas.microsoft.com/office/drawing/2014/main" id="{BBFDD27F-E7C6-4693-BFAF-892EA7A26223}"/>
              </a:ext>
            </a:extLst>
          </p:cNvPr>
          <p:cNvSpPr txBox="1"/>
          <p:nvPr/>
        </p:nvSpPr>
        <p:spPr>
          <a:xfrm>
            <a:off x="329965" y="2833552"/>
            <a:ext cx="4170783" cy="307777"/>
          </a:xfrm>
          <a:prstGeom prst="rect">
            <a:avLst/>
          </a:prstGeom>
          <a:noFill/>
        </p:spPr>
        <p:txBody>
          <a:bodyPr wrap="square" rtlCol="0">
            <a:spAutoFit/>
          </a:bodyPr>
          <a:lstStyle/>
          <a:p>
            <a:pPr algn="ctr"/>
            <a:r>
              <a:rPr lang="en-US" altLang="ko-KR" sz="1400" dirty="0"/>
              <a:t>First Section Interpolation</a:t>
            </a:r>
            <a:endParaRPr lang="ko-KR" altLang="en-US" sz="1400" dirty="0"/>
          </a:p>
        </p:txBody>
      </p:sp>
      <p:sp>
        <p:nvSpPr>
          <p:cNvPr id="15" name="TextBox 14">
            <a:extLst>
              <a:ext uri="{FF2B5EF4-FFF2-40B4-BE49-F238E27FC236}">
                <a16:creationId xmlns:a16="http://schemas.microsoft.com/office/drawing/2014/main" id="{83026002-9549-41BF-AE18-7F2D7D1DA801}"/>
              </a:ext>
            </a:extLst>
          </p:cNvPr>
          <p:cNvSpPr txBox="1"/>
          <p:nvPr/>
        </p:nvSpPr>
        <p:spPr>
          <a:xfrm>
            <a:off x="329965" y="5210359"/>
            <a:ext cx="4170783" cy="307777"/>
          </a:xfrm>
          <a:prstGeom prst="rect">
            <a:avLst/>
          </a:prstGeom>
          <a:noFill/>
        </p:spPr>
        <p:txBody>
          <a:bodyPr wrap="square" rtlCol="0">
            <a:spAutoFit/>
          </a:bodyPr>
          <a:lstStyle/>
          <a:p>
            <a:pPr algn="ctr"/>
            <a:r>
              <a:rPr lang="en-US" altLang="ko-KR" sz="1400" dirty="0"/>
              <a:t>Inner Section Interpolation</a:t>
            </a:r>
            <a:endParaRPr lang="ko-KR" altLang="en-US" sz="1400" dirty="0"/>
          </a:p>
        </p:txBody>
      </p:sp>
      <p:sp>
        <p:nvSpPr>
          <p:cNvPr id="16" name="TextBox 15">
            <a:extLst>
              <a:ext uri="{FF2B5EF4-FFF2-40B4-BE49-F238E27FC236}">
                <a16:creationId xmlns:a16="http://schemas.microsoft.com/office/drawing/2014/main" id="{EBEA963A-8E8A-4030-BD2A-D3400BC5BCE0}"/>
              </a:ext>
            </a:extLst>
          </p:cNvPr>
          <p:cNvSpPr txBox="1"/>
          <p:nvPr/>
        </p:nvSpPr>
        <p:spPr>
          <a:xfrm>
            <a:off x="365760" y="6240355"/>
            <a:ext cx="4170783" cy="307777"/>
          </a:xfrm>
          <a:prstGeom prst="rect">
            <a:avLst/>
          </a:prstGeom>
          <a:noFill/>
        </p:spPr>
        <p:txBody>
          <a:bodyPr wrap="square" rtlCol="0">
            <a:spAutoFit/>
          </a:bodyPr>
          <a:lstStyle/>
          <a:p>
            <a:pPr algn="ctr"/>
            <a:r>
              <a:rPr lang="en-US" altLang="ko-KR" sz="1400" dirty="0"/>
              <a:t>Last Section Interpolation</a:t>
            </a:r>
            <a:endParaRPr lang="ko-KR" altLang="en-US" sz="1400" dirty="0"/>
          </a:p>
        </p:txBody>
      </p:sp>
      <p:sp>
        <p:nvSpPr>
          <p:cNvPr id="22" name="직사각형 21">
            <a:extLst>
              <a:ext uri="{FF2B5EF4-FFF2-40B4-BE49-F238E27FC236}">
                <a16:creationId xmlns:a16="http://schemas.microsoft.com/office/drawing/2014/main" id="{1CEF38AD-F596-4934-93A5-6FA97F39F4C9}"/>
              </a:ext>
            </a:extLst>
          </p:cNvPr>
          <p:cNvSpPr/>
          <p:nvPr/>
        </p:nvSpPr>
        <p:spPr>
          <a:xfrm>
            <a:off x="982797" y="2180611"/>
            <a:ext cx="45719" cy="6684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1FB4008A-39A0-49AE-A3FD-88CD7F4D2E74}"/>
              </a:ext>
            </a:extLst>
          </p:cNvPr>
          <p:cNvSpPr/>
          <p:nvPr/>
        </p:nvSpPr>
        <p:spPr>
          <a:xfrm>
            <a:off x="3807139" y="2180611"/>
            <a:ext cx="45719" cy="6684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F6F47DE-8DDD-48A5-A0A5-7D518D067F50}"/>
              </a:ext>
            </a:extLst>
          </p:cNvPr>
          <p:cNvSpPr/>
          <p:nvPr/>
        </p:nvSpPr>
        <p:spPr>
          <a:xfrm rot="5400000" flipH="1">
            <a:off x="2361327" y="884796"/>
            <a:ext cx="68559" cy="387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4D5C2460-A0F2-4813-BD0A-E6994C3C86F8}"/>
              </a:ext>
            </a:extLst>
          </p:cNvPr>
          <p:cNvSpPr/>
          <p:nvPr/>
        </p:nvSpPr>
        <p:spPr>
          <a:xfrm>
            <a:off x="998065" y="3194068"/>
            <a:ext cx="45719" cy="20959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E1C507A5-3F41-4163-9E28-70BF93B6D42D}"/>
              </a:ext>
            </a:extLst>
          </p:cNvPr>
          <p:cNvSpPr/>
          <p:nvPr/>
        </p:nvSpPr>
        <p:spPr>
          <a:xfrm>
            <a:off x="3821331" y="3194067"/>
            <a:ext cx="45719" cy="20959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EC27E58-1CFC-428A-885C-B253D481A64F}"/>
              </a:ext>
            </a:extLst>
          </p:cNvPr>
          <p:cNvSpPr/>
          <p:nvPr/>
        </p:nvSpPr>
        <p:spPr>
          <a:xfrm>
            <a:off x="1033859" y="5734913"/>
            <a:ext cx="45719" cy="6197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32ABE3-3B9C-463C-AB5D-36BE526BAA2F}"/>
              </a:ext>
            </a:extLst>
          </p:cNvPr>
          <p:cNvSpPr/>
          <p:nvPr/>
        </p:nvSpPr>
        <p:spPr>
          <a:xfrm flipH="1">
            <a:off x="3883713" y="5803470"/>
            <a:ext cx="45719" cy="5173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7836941-87EB-44AF-827F-CE36BBEF1B07}"/>
              </a:ext>
            </a:extLst>
          </p:cNvPr>
          <p:cNvSpPr/>
          <p:nvPr/>
        </p:nvSpPr>
        <p:spPr>
          <a:xfrm rot="5400000" flipH="1">
            <a:off x="2400840" y="3833869"/>
            <a:ext cx="68559" cy="387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BEE8075D-5A16-401A-8DFC-27C46BA2B164}"/>
              </a:ext>
            </a:extLst>
          </p:cNvPr>
          <p:cNvSpPr txBox="1"/>
          <p:nvPr/>
        </p:nvSpPr>
        <p:spPr>
          <a:xfrm>
            <a:off x="6491872" y="5894594"/>
            <a:ext cx="4170783" cy="307777"/>
          </a:xfrm>
          <a:prstGeom prst="rect">
            <a:avLst/>
          </a:prstGeom>
          <a:noFill/>
        </p:spPr>
        <p:txBody>
          <a:bodyPr wrap="square" rtlCol="0">
            <a:spAutoFit/>
          </a:bodyPr>
          <a:lstStyle/>
          <a:p>
            <a:pPr algn="ctr"/>
            <a:r>
              <a:rPr lang="en-US" altLang="ko-KR" sz="1400" dirty="0"/>
              <a:t>Parallel Bayer interpolation code (Inner Section)</a:t>
            </a:r>
            <a:endParaRPr lang="ko-KR" altLang="en-US" sz="1400" dirty="0"/>
          </a:p>
        </p:txBody>
      </p:sp>
      <p:pic>
        <p:nvPicPr>
          <p:cNvPr id="31" name="그림 30">
            <a:extLst>
              <a:ext uri="{FF2B5EF4-FFF2-40B4-BE49-F238E27FC236}">
                <a16:creationId xmlns:a16="http://schemas.microsoft.com/office/drawing/2014/main" id="{BDBBE576-446B-4DF6-8E1E-FEE80BBE0BEC}"/>
              </a:ext>
            </a:extLst>
          </p:cNvPr>
          <p:cNvPicPr>
            <a:picLocks noChangeAspect="1"/>
          </p:cNvPicPr>
          <p:nvPr/>
        </p:nvPicPr>
        <p:blipFill>
          <a:blip r:embed="rId3"/>
          <a:stretch>
            <a:fillRect/>
          </a:stretch>
        </p:blipFill>
        <p:spPr>
          <a:xfrm>
            <a:off x="5800725" y="2623453"/>
            <a:ext cx="5553075" cy="3267075"/>
          </a:xfrm>
          <a:prstGeom prst="rect">
            <a:avLst/>
          </a:prstGeom>
        </p:spPr>
      </p:pic>
    </p:spTree>
    <p:extLst>
      <p:ext uri="{BB962C8B-B14F-4D97-AF65-F5344CB8AC3E}">
        <p14:creationId xmlns:p14="http://schemas.microsoft.com/office/powerpoint/2010/main" val="228989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6BDFEC0-DF85-41A8-9AE3-28300D370B47}"/>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Parallel Bayer Interpolation #2</a:t>
            </a:r>
            <a:endParaRPr lang="ko-KR" altLang="en-US" sz="4000" dirty="0"/>
          </a:p>
        </p:txBody>
      </p:sp>
      <p:sp>
        <p:nvSpPr>
          <p:cNvPr id="8" name="내용 개체 틀 4">
            <a:extLst>
              <a:ext uri="{FF2B5EF4-FFF2-40B4-BE49-F238E27FC236}">
                <a16:creationId xmlns:a16="http://schemas.microsoft.com/office/drawing/2014/main" id="{B32ABBEA-41DD-458F-91EA-B565076029C8}"/>
              </a:ext>
            </a:extLst>
          </p:cNvPr>
          <p:cNvSpPr>
            <a:spLocks noGrp="1"/>
          </p:cNvSpPr>
          <p:nvPr>
            <p:ph idx="1"/>
          </p:nvPr>
        </p:nvSpPr>
        <p:spPr>
          <a:xfrm>
            <a:off x="838200" y="800098"/>
            <a:ext cx="10515600" cy="2038896"/>
          </a:xfrm>
        </p:spPr>
        <p:txBody>
          <a:bodyPr>
            <a:noAutofit/>
          </a:bodyPr>
          <a:lstStyle/>
          <a:p>
            <a:r>
              <a:rPr lang="en-US" altLang="ko-KR" sz="1800" dirty="0">
                <a:solidFill>
                  <a:srgbClr val="000000"/>
                </a:solidFill>
                <a:latin typeface="Noto Sans"/>
              </a:rPr>
              <a:t>Bayer Interpolation</a:t>
            </a:r>
            <a:r>
              <a:rPr lang="ko-KR" altLang="en-US" sz="1800" dirty="0">
                <a:solidFill>
                  <a:srgbClr val="000000"/>
                </a:solidFill>
                <a:latin typeface="Noto Sans"/>
              </a:rPr>
              <a:t> 대상 이미지의 </a:t>
            </a:r>
            <a:r>
              <a:rPr lang="en-US" altLang="ko-KR" sz="1800" dirty="0">
                <a:solidFill>
                  <a:srgbClr val="000000"/>
                </a:solidFill>
                <a:latin typeface="Noto Sans"/>
              </a:rPr>
              <a:t>First Row, Last Row</a:t>
            </a:r>
            <a:r>
              <a:rPr lang="ko-KR" altLang="en-US" sz="1800" dirty="0">
                <a:solidFill>
                  <a:srgbClr val="000000"/>
                </a:solidFill>
                <a:latin typeface="Noto Sans"/>
              </a:rPr>
              <a:t>의 계산을 병렬처리 전 진행한다</a:t>
            </a:r>
            <a:endParaRPr lang="en-US" altLang="ko-KR" sz="1800" dirty="0">
              <a:solidFill>
                <a:srgbClr val="000000"/>
              </a:solidFill>
              <a:latin typeface="Noto Sans"/>
            </a:endParaRPr>
          </a:p>
          <a:p>
            <a:r>
              <a:rPr lang="en-US" altLang="ko-KR" sz="1800" dirty="0" err="1">
                <a:solidFill>
                  <a:srgbClr val="000000"/>
                </a:solidFill>
                <a:latin typeface="Noto Sans"/>
              </a:rPr>
              <a:t>Coner</a:t>
            </a:r>
            <a:r>
              <a:rPr lang="ko-KR" altLang="en-US" sz="1800" dirty="0">
                <a:solidFill>
                  <a:srgbClr val="000000"/>
                </a:solidFill>
                <a:latin typeface="Noto Sans"/>
              </a:rPr>
              <a:t>와 </a:t>
            </a:r>
            <a:r>
              <a:rPr lang="en-US" altLang="ko-KR" sz="1800" dirty="0">
                <a:solidFill>
                  <a:srgbClr val="000000"/>
                </a:solidFill>
                <a:latin typeface="Noto Sans"/>
              </a:rPr>
              <a:t>Row</a:t>
            </a:r>
            <a:r>
              <a:rPr lang="ko-KR" altLang="en-US" sz="1800" dirty="0">
                <a:solidFill>
                  <a:srgbClr val="000000"/>
                </a:solidFill>
                <a:latin typeface="Noto Sans"/>
              </a:rPr>
              <a:t>의 계산이 필요 없는 </a:t>
            </a:r>
            <a:r>
              <a:rPr lang="en-US" altLang="ko-KR" sz="1800" dirty="0" err="1">
                <a:solidFill>
                  <a:srgbClr val="000000"/>
                </a:solidFill>
                <a:latin typeface="Noto Sans"/>
              </a:rPr>
              <a:t>Interp_rggb_ushort_inner</a:t>
            </a:r>
            <a:r>
              <a:rPr lang="en-US" altLang="ko-KR" sz="1800" dirty="0">
                <a:solidFill>
                  <a:srgbClr val="000000"/>
                </a:solidFill>
                <a:latin typeface="Noto Sans"/>
              </a:rPr>
              <a:t> </a:t>
            </a:r>
            <a:r>
              <a:rPr lang="ko-KR" altLang="en-US" sz="1800" dirty="0">
                <a:solidFill>
                  <a:srgbClr val="000000"/>
                </a:solidFill>
                <a:latin typeface="Noto Sans"/>
              </a:rPr>
              <a:t>함수를 새로 정의한다</a:t>
            </a:r>
            <a:endParaRPr lang="en-US" altLang="ko-KR" sz="1800" dirty="0">
              <a:solidFill>
                <a:srgbClr val="000000"/>
              </a:solidFill>
              <a:latin typeface="Noto Sans"/>
            </a:endParaRPr>
          </a:p>
          <a:p>
            <a:r>
              <a:rPr lang="ko-KR" altLang="en-US" sz="1800" dirty="0">
                <a:solidFill>
                  <a:srgbClr val="000000"/>
                </a:solidFill>
                <a:latin typeface="Noto Sans"/>
              </a:rPr>
              <a:t>해당 함수를 원하는 </a:t>
            </a:r>
            <a:r>
              <a:rPr lang="en-US" altLang="ko-KR" sz="1800" dirty="0">
                <a:solidFill>
                  <a:srgbClr val="000000"/>
                </a:solidFill>
                <a:latin typeface="Noto Sans"/>
              </a:rPr>
              <a:t>thread</a:t>
            </a:r>
            <a:r>
              <a:rPr lang="ko-KR" altLang="en-US" sz="1800" dirty="0">
                <a:solidFill>
                  <a:srgbClr val="000000"/>
                </a:solidFill>
                <a:latin typeface="Noto Sans"/>
              </a:rPr>
              <a:t>만큼 나눠 병렬처리를 진행한다</a:t>
            </a:r>
            <a:endParaRPr lang="en-US" altLang="ko-KR" sz="1800" dirty="0">
              <a:solidFill>
                <a:srgbClr val="000000"/>
              </a:solidFill>
              <a:latin typeface="Noto Sans"/>
            </a:endParaRPr>
          </a:p>
        </p:txBody>
      </p:sp>
      <p:pic>
        <p:nvPicPr>
          <p:cNvPr id="9" name="그림 8">
            <a:extLst>
              <a:ext uri="{FF2B5EF4-FFF2-40B4-BE49-F238E27FC236}">
                <a16:creationId xmlns:a16="http://schemas.microsoft.com/office/drawing/2014/main" id="{251D8108-F8DE-462C-8F79-C089E826604E}"/>
              </a:ext>
            </a:extLst>
          </p:cNvPr>
          <p:cNvPicPr>
            <a:picLocks noChangeAspect="1"/>
          </p:cNvPicPr>
          <p:nvPr/>
        </p:nvPicPr>
        <p:blipFill rotWithShape="1">
          <a:blip r:embed="rId2"/>
          <a:srcRect r="15310"/>
          <a:stretch/>
        </p:blipFill>
        <p:spPr>
          <a:xfrm>
            <a:off x="117179" y="3099436"/>
            <a:ext cx="5731444" cy="2526301"/>
          </a:xfrm>
          <a:prstGeom prst="rect">
            <a:avLst/>
          </a:prstGeom>
        </p:spPr>
      </p:pic>
      <p:sp>
        <p:nvSpPr>
          <p:cNvPr id="16" name="TextBox 15">
            <a:extLst>
              <a:ext uri="{FF2B5EF4-FFF2-40B4-BE49-F238E27FC236}">
                <a16:creationId xmlns:a16="http://schemas.microsoft.com/office/drawing/2014/main" id="{83D40C8C-1775-4E52-A0D2-4C52016963C4}"/>
              </a:ext>
            </a:extLst>
          </p:cNvPr>
          <p:cNvSpPr txBox="1"/>
          <p:nvPr/>
        </p:nvSpPr>
        <p:spPr>
          <a:xfrm>
            <a:off x="3763231" y="6506753"/>
            <a:ext cx="4170783" cy="307777"/>
          </a:xfrm>
          <a:prstGeom prst="rect">
            <a:avLst/>
          </a:prstGeom>
          <a:noFill/>
        </p:spPr>
        <p:txBody>
          <a:bodyPr wrap="square" rtlCol="0">
            <a:spAutoFit/>
          </a:bodyPr>
          <a:lstStyle/>
          <a:p>
            <a:pPr algn="ctr"/>
            <a:r>
              <a:rPr lang="en-US" altLang="ko-KR" sz="1400" dirty="0"/>
              <a:t>Parallel Bayer interpolation code (main function)</a:t>
            </a:r>
            <a:endParaRPr lang="ko-KR" altLang="en-US" sz="1400" dirty="0"/>
          </a:p>
        </p:txBody>
      </p:sp>
      <p:pic>
        <p:nvPicPr>
          <p:cNvPr id="13" name="그림 12">
            <a:extLst>
              <a:ext uri="{FF2B5EF4-FFF2-40B4-BE49-F238E27FC236}">
                <a16:creationId xmlns:a16="http://schemas.microsoft.com/office/drawing/2014/main" id="{AFBE3674-5595-4047-8CC4-D270DB9D4364}"/>
              </a:ext>
            </a:extLst>
          </p:cNvPr>
          <p:cNvPicPr>
            <a:picLocks noChangeAspect="1"/>
          </p:cNvPicPr>
          <p:nvPr/>
        </p:nvPicPr>
        <p:blipFill>
          <a:blip r:embed="rId3"/>
          <a:stretch>
            <a:fillRect/>
          </a:stretch>
        </p:blipFill>
        <p:spPr>
          <a:xfrm>
            <a:off x="5848623" y="2127323"/>
            <a:ext cx="6270278" cy="4372248"/>
          </a:xfrm>
          <a:prstGeom prst="rect">
            <a:avLst/>
          </a:prstGeom>
        </p:spPr>
      </p:pic>
    </p:spTree>
    <p:extLst>
      <p:ext uri="{BB962C8B-B14F-4D97-AF65-F5344CB8AC3E}">
        <p14:creationId xmlns:p14="http://schemas.microsoft.com/office/powerpoint/2010/main" val="144034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46A305-4707-4A95-98ED-B07749F0CB3F}"/>
              </a:ext>
            </a:extLst>
          </p:cNvPr>
          <p:cNvSpPr>
            <a:spLocks noGrp="1"/>
          </p:cNvSpPr>
          <p:nvPr>
            <p:ph type="title"/>
          </p:nvPr>
        </p:nvSpPr>
        <p:spPr/>
        <p:txBody>
          <a:bodyPr/>
          <a:lstStyle/>
          <a:p>
            <a:r>
              <a:rPr lang="en-US" altLang="ko-KR" dirty="0"/>
              <a:t>Result (image)</a:t>
            </a:r>
            <a:endParaRPr lang="ko-KR" altLang="en-US" dirty="0"/>
          </a:p>
        </p:txBody>
      </p:sp>
      <p:pic>
        <p:nvPicPr>
          <p:cNvPr id="4" name="그림 3" descr="광장이(가) 표시된 사진&#10;&#10;자동 생성된 설명">
            <a:extLst>
              <a:ext uri="{FF2B5EF4-FFF2-40B4-BE49-F238E27FC236}">
                <a16:creationId xmlns:a16="http://schemas.microsoft.com/office/drawing/2014/main" id="{239A8CB8-E257-46FA-908D-5BD6DBA1E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350" y="2306343"/>
            <a:ext cx="5454316" cy="4090737"/>
          </a:xfrm>
          <a:prstGeom prst="rect">
            <a:avLst/>
          </a:prstGeom>
        </p:spPr>
      </p:pic>
      <p:pic>
        <p:nvPicPr>
          <p:cNvPr id="6" name="그림 5" descr="광장이(가) 표시된 사진&#10;&#10;자동 생성된 설명">
            <a:extLst>
              <a:ext uri="{FF2B5EF4-FFF2-40B4-BE49-F238E27FC236}">
                <a16:creationId xmlns:a16="http://schemas.microsoft.com/office/drawing/2014/main" id="{0492ECC9-3ACA-456B-9F18-30409B03D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02" y="2306344"/>
            <a:ext cx="5454316" cy="4090737"/>
          </a:xfrm>
          <a:prstGeom prst="rect">
            <a:avLst/>
          </a:prstGeom>
        </p:spPr>
      </p:pic>
      <p:sp>
        <p:nvSpPr>
          <p:cNvPr id="8" name="TextBox 7">
            <a:extLst>
              <a:ext uri="{FF2B5EF4-FFF2-40B4-BE49-F238E27FC236}">
                <a16:creationId xmlns:a16="http://schemas.microsoft.com/office/drawing/2014/main" id="{F5859841-F56B-4D74-820C-DC52F082DE42}"/>
              </a:ext>
            </a:extLst>
          </p:cNvPr>
          <p:cNvSpPr txBox="1"/>
          <p:nvPr/>
        </p:nvSpPr>
        <p:spPr>
          <a:xfrm>
            <a:off x="1121768" y="6397080"/>
            <a:ext cx="4170783" cy="307777"/>
          </a:xfrm>
          <a:prstGeom prst="rect">
            <a:avLst/>
          </a:prstGeom>
          <a:noFill/>
        </p:spPr>
        <p:txBody>
          <a:bodyPr wrap="square" rtlCol="0">
            <a:spAutoFit/>
          </a:bodyPr>
          <a:lstStyle/>
          <a:p>
            <a:pPr algn="ctr"/>
            <a:r>
              <a:rPr lang="en-US" altLang="ko-KR" sz="1400" dirty="0"/>
              <a:t>Result of Serial code</a:t>
            </a:r>
            <a:endParaRPr lang="ko-KR" altLang="en-US" sz="1400" dirty="0"/>
          </a:p>
        </p:txBody>
      </p:sp>
      <p:sp>
        <p:nvSpPr>
          <p:cNvPr id="9" name="TextBox 8">
            <a:extLst>
              <a:ext uri="{FF2B5EF4-FFF2-40B4-BE49-F238E27FC236}">
                <a16:creationId xmlns:a16="http://schemas.microsoft.com/office/drawing/2014/main" id="{77466581-A76D-4139-9DA3-5A02C74DE86C}"/>
              </a:ext>
            </a:extLst>
          </p:cNvPr>
          <p:cNvSpPr txBox="1"/>
          <p:nvPr/>
        </p:nvSpPr>
        <p:spPr>
          <a:xfrm>
            <a:off x="6969116" y="6397080"/>
            <a:ext cx="4170783" cy="307777"/>
          </a:xfrm>
          <a:prstGeom prst="rect">
            <a:avLst/>
          </a:prstGeom>
          <a:noFill/>
        </p:spPr>
        <p:txBody>
          <a:bodyPr wrap="square" rtlCol="0">
            <a:spAutoFit/>
          </a:bodyPr>
          <a:lstStyle/>
          <a:p>
            <a:pPr algn="ctr"/>
            <a:r>
              <a:rPr lang="en-US" altLang="ko-KR" sz="1400" dirty="0"/>
              <a:t>Result of OpenMP code</a:t>
            </a:r>
            <a:endParaRPr lang="ko-KR" altLang="en-US" sz="1400" dirty="0"/>
          </a:p>
        </p:txBody>
      </p:sp>
      <p:sp>
        <p:nvSpPr>
          <p:cNvPr id="11" name="내용 개체 틀 4">
            <a:extLst>
              <a:ext uri="{FF2B5EF4-FFF2-40B4-BE49-F238E27FC236}">
                <a16:creationId xmlns:a16="http://schemas.microsoft.com/office/drawing/2014/main" id="{D8CC9072-5680-4239-9429-6383DCC3DBDB}"/>
              </a:ext>
            </a:extLst>
          </p:cNvPr>
          <p:cNvSpPr>
            <a:spLocks noGrp="1"/>
          </p:cNvSpPr>
          <p:nvPr>
            <p:ph idx="1"/>
          </p:nvPr>
        </p:nvSpPr>
        <p:spPr>
          <a:xfrm>
            <a:off x="838200" y="1468919"/>
            <a:ext cx="10515600" cy="529647"/>
          </a:xfrm>
        </p:spPr>
        <p:txBody>
          <a:bodyPr>
            <a:normAutofit/>
          </a:bodyPr>
          <a:lstStyle/>
          <a:p>
            <a:r>
              <a:rPr lang="en-US" altLang="ko-KR" sz="2400" b="0" i="0" dirty="0">
                <a:solidFill>
                  <a:srgbClr val="000000"/>
                </a:solidFill>
                <a:effectLst/>
                <a:latin typeface="Noto Sans"/>
              </a:rPr>
              <a:t>Both results </a:t>
            </a:r>
            <a:r>
              <a:rPr lang="en-US" altLang="ko-KR" sz="2400" b="0" i="0">
                <a:solidFill>
                  <a:srgbClr val="000000"/>
                </a:solidFill>
                <a:effectLst/>
                <a:latin typeface="Noto Sans"/>
              </a:rPr>
              <a:t>output identical </a:t>
            </a:r>
            <a:r>
              <a:rPr lang="en-US" altLang="ko-KR" sz="2400" b="0" i="0" dirty="0">
                <a:solidFill>
                  <a:srgbClr val="000000"/>
                </a:solidFill>
                <a:effectLst/>
                <a:latin typeface="Noto Sans"/>
              </a:rPr>
              <a:t>results qualitatively</a:t>
            </a:r>
          </a:p>
        </p:txBody>
      </p:sp>
    </p:spTree>
    <p:extLst>
      <p:ext uri="{BB962C8B-B14F-4D97-AF65-F5344CB8AC3E}">
        <p14:creationId xmlns:p14="http://schemas.microsoft.com/office/powerpoint/2010/main" val="2431919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46A305-4707-4A95-98ED-B07749F0CB3F}"/>
              </a:ext>
            </a:extLst>
          </p:cNvPr>
          <p:cNvSpPr>
            <a:spLocks noGrp="1"/>
          </p:cNvSpPr>
          <p:nvPr>
            <p:ph type="title"/>
          </p:nvPr>
        </p:nvSpPr>
        <p:spPr/>
        <p:txBody>
          <a:bodyPr/>
          <a:lstStyle/>
          <a:p>
            <a:r>
              <a:rPr lang="en-US" altLang="ko-KR" dirty="0"/>
              <a:t>Result (evaluation)</a:t>
            </a:r>
            <a:endParaRPr lang="ko-KR" altLang="en-US" dirty="0"/>
          </a:p>
        </p:txBody>
      </p:sp>
      <p:sp>
        <p:nvSpPr>
          <p:cNvPr id="8" name="TextBox 7">
            <a:extLst>
              <a:ext uri="{FF2B5EF4-FFF2-40B4-BE49-F238E27FC236}">
                <a16:creationId xmlns:a16="http://schemas.microsoft.com/office/drawing/2014/main" id="{F5859841-F56B-4D74-820C-DC52F082DE42}"/>
              </a:ext>
            </a:extLst>
          </p:cNvPr>
          <p:cNvSpPr txBox="1"/>
          <p:nvPr/>
        </p:nvSpPr>
        <p:spPr>
          <a:xfrm>
            <a:off x="1121768" y="6397080"/>
            <a:ext cx="4170783" cy="307777"/>
          </a:xfrm>
          <a:prstGeom prst="rect">
            <a:avLst/>
          </a:prstGeom>
          <a:noFill/>
        </p:spPr>
        <p:txBody>
          <a:bodyPr wrap="square" rtlCol="0">
            <a:spAutoFit/>
          </a:bodyPr>
          <a:lstStyle/>
          <a:p>
            <a:pPr algn="ctr"/>
            <a:r>
              <a:rPr lang="en-US" altLang="ko-KR" sz="1400" dirty="0"/>
              <a:t>Result of Serial code</a:t>
            </a:r>
            <a:endParaRPr lang="ko-KR" altLang="en-US" sz="1400" dirty="0"/>
          </a:p>
        </p:txBody>
      </p:sp>
      <p:sp>
        <p:nvSpPr>
          <p:cNvPr id="9" name="TextBox 8">
            <a:extLst>
              <a:ext uri="{FF2B5EF4-FFF2-40B4-BE49-F238E27FC236}">
                <a16:creationId xmlns:a16="http://schemas.microsoft.com/office/drawing/2014/main" id="{77466581-A76D-4139-9DA3-5A02C74DE86C}"/>
              </a:ext>
            </a:extLst>
          </p:cNvPr>
          <p:cNvSpPr txBox="1"/>
          <p:nvPr/>
        </p:nvSpPr>
        <p:spPr>
          <a:xfrm>
            <a:off x="6969115" y="6397079"/>
            <a:ext cx="4170783" cy="307777"/>
          </a:xfrm>
          <a:prstGeom prst="rect">
            <a:avLst/>
          </a:prstGeom>
          <a:noFill/>
        </p:spPr>
        <p:txBody>
          <a:bodyPr wrap="square" rtlCol="0">
            <a:spAutoFit/>
          </a:bodyPr>
          <a:lstStyle/>
          <a:p>
            <a:pPr algn="ctr"/>
            <a:r>
              <a:rPr lang="en-US" altLang="ko-KR" sz="1400" dirty="0"/>
              <a:t>Result of OpenMP code</a:t>
            </a:r>
            <a:endParaRPr lang="ko-KR" altLang="en-US" sz="1400" dirty="0"/>
          </a:p>
        </p:txBody>
      </p:sp>
      <p:sp>
        <p:nvSpPr>
          <p:cNvPr id="11" name="내용 개체 틀 4">
            <a:extLst>
              <a:ext uri="{FF2B5EF4-FFF2-40B4-BE49-F238E27FC236}">
                <a16:creationId xmlns:a16="http://schemas.microsoft.com/office/drawing/2014/main" id="{D8CC9072-5680-4239-9429-6383DCC3DBDB}"/>
              </a:ext>
            </a:extLst>
          </p:cNvPr>
          <p:cNvSpPr>
            <a:spLocks noGrp="1"/>
          </p:cNvSpPr>
          <p:nvPr>
            <p:ph idx="1"/>
          </p:nvPr>
        </p:nvSpPr>
        <p:spPr>
          <a:xfrm>
            <a:off x="838200" y="1468919"/>
            <a:ext cx="10515600" cy="1213321"/>
          </a:xfrm>
        </p:spPr>
        <p:txBody>
          <a:bodyPr>
            <a:normAutofit/>
          </a:bodyPr>
          <a:lstStyle/>
          <a:p>
            <a:r>
              <a:rPr lang="en-US" altLang="ko-KR" sz="2000" b="0" i="0" dirty="0">
                <a:solidFill>
                  <a:srgbClr val="000000"/>
                </a:solidFill>
                <a:effectLst/>
                <a:latin typeface="Noto Sans"/>
              </a:rPr>
              <a:t>Use MSE evaluation to make simple image comparisons</a:t>
            </a:r>
          </a:p>
          <a:p>
            <a:r>
              <a:rPr lang="en-US" altLang="ko-KR" sz="2000" b="0" i="0" dirty="0">
                <a:solidFill>
                  <a:srgbClr val="000000"/>
                </a:solidFill>
                <a:effectLst/>
                <a:latin typeface="Noto Sans"/>
              </a:rPr>
              <a:t>Quantitatively, the two images are identified to be identical</a:t>
            </a:r>
          </a:p>
          <a:p>
            <a:r>
              <a:rPr lang="en-US" altLang="ko-KR" sz="2000" b="0" i="0" dirty="0">
                <a:solidFill>
                  <a:srgbClr val="000000"/>
                </a:solidFill>
                <a:effectLst/>
                <a:latin typeface="Noto Sans"/>
              </a:rPr>
              <a:t>First, Inner, Last Section</a:t>
            </a:r>
            <a:r>
              <a:rPr lang="ko-KR" altLang="en-US" sz="2000" dirty="0">
                <a:solidFill>
                  <a:srgbClr val="000000"/>
                </a:solidFill>
                <a:latin typeface="Noto Sans"/>
              </a:rPr>
              <a:t>으로 나누는 </a:t>
            </a:r>
            <a:r>
              <a:rPr lang="en-US" altLang="ko-KR" sz="2000" dirty="0">
                <a:solidFill>
                  <a:srgbClr val="000000"/>
                </a:solidFill>
                <a:latin typeface="Noto Sans"/>
              </a:rPr>
              <a:t>Improving</a:t>
            </a:r>
            <a:r>
              <a:rPr lang="ko-KR" altLang="en-US" sz="2000" dirty="0">
                <a:solidFill>
                  <a:srgbClr val="000000"/>
                </a:solidFill>
                <a:latin typeface="Noto Sans"/>
              </a:rPr>
              <a:t>을 통해 </a:t>
            </a:r>
            <a:r>
              <a:rPr lang="en-US" altLang="ko-KR" sz="2000" dirty="0">
                <a:solidFill>
                  <a:srgbClr val="000000"/>
                </a:solidFill>
                <a:latin typeface="Noto Sans"/>
              </a:rPr>
              <a:t>MSE </a:t>
            </a:r>
            <a:r>
              <a:rPr lang="ko-KR" altLang="en-US" sz="2000" dirty="0">
                <a:solidFill>
                  <a:srgbClr val="000000"/>
                </a:solidFill>
                <a:latin typeface="Noto Sans"/>
              </a:rPr>
              <a:t>결과 모두 동일한 이미지 출력</a:t>
            </a:r>
            <a:endParaRPr lang="en-US" altLang="ko-KR" sz="2000" b="0" i="0" dirty="0">
              <a:solidFill>
                <a:srgbClr val="000000"/>
              </a:solidFill>
              <a:effectLst/>
              <a:latin typeface="Noto Sans"/>
            </a:endParaRPr>
          </a:p>
        </p:txBody>
      </p:sp>
      <p:pic>
        <p:nvPicPr>
          <p:cNvPr id="5" name="그림 4">
            <a:extLst>
              <a:ext uri="{FF2B5EF4-FFF2-40B4-BE49-F238E27FC236}">
                <a16:creationId xmlns:a16="http://schemas.microsoft.com/office/drawing/2014/main" id="{75238866-CC8B-4059-885C-F83F802AE598}"/>
              </a:ext>
            </a:extLst>
          </p:cNvPr>
          <p:cNvPicPr>
            <a:picLocks noChangeAspect="1"/>
          </p:cNvPicPr>
          <p:nvPr/>
        </p:nvPicPr>
        <p:blipFill>
          <a:blip r:embed="rId2"/>
          <a:stretch>
            <a:fillRect/>
          </a:stretch>
        </p:blipFill>
        <p:spPr>
          <a:xfrm>
            <a:off x="454434" y="2844255"/>
            <a:ext cx="5505450" cy="3552825"/>
          </a:xfrm>
          <a:prstGeom prst="rect">
            <a:avLst/>
          </a:prstGeom>
        </p:spPr>
      </p:pic>
      <p:pic>
        <p:nvPicPr>
          <p:cNvPr id="4" name="그림 3">
            <a:extLst>
              <a:ext uri="{FF2B5EF4-FFF2-40B4-BE49-F238E27FC236}">
                <a16:creationId xmlns:a16="http://schemas.microsoft.com/office/drawing/2014/main" id="{009274D0-0895-4049-9535-590BD9DF49FC}"/>
              </a:ext>
            </a:extLst>
          </p:cNvPr>
          <p:cNvPicPr>
            <a:picLocks noChangeAspect="1"/>
          </p:cNvPicPr>
          <p:nvPr/>
        </p:nvPicPr>
        <p:blipFill>
          <a:blip r:embed="rId3"/>
          <a:stretch>
            <a:fillRect/>
          </a:stretch>
        </p:blipFill>
        <p:spPr>
          <a:xfrm>
            <a:off x="6232118" y="4436508"/>
            <a:ext cx="5620610" cy="355661"/>
          </a:xfrm>
          <a:prstGeom prst="rect">
            <a:avLst/>
          </a:prstGeom>
        </p:spPr>
      </p:pic>
    </p:spTree>
    <p:extLst>
      <p:ext uri="{BB962C8B-B14F-4D97-AF65-F5344CB8AC3E}">
        <p14:creationId xmlns:p14="http://schemas.microsoft.com/office/powerpoint/2010/main" val="317764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46A305-4707-4A95-98ED-B07749F0CB3F}"/>
              </a:ext>
            </a:extLst>
          </p:cNvPr>
          <p:cNvSpPr>
            <a:spLocks noGrp="1"/>
          </p:cNvSpPr>
          <p:nvPr>
            <p:ph type="title"/>
          </p:nvPr>
        </p:nvSpPr>
        <p:spPr/>
        <p:txBody>
          <a:bodyPr/>
          <a:lstStyle/>
          <a:p>
            <a:r>
              <a:rPr lang="en-US" altLang="ko-KR" dirty="0"/>
              <a:t>Result (Processing time)</a:t>
            </a:r>
            <a:endParaRPr lang="ko-KR" altLang="en-US" dirty="0"/>
          </a:p>
        </p:txBody>
      </p:sp>
      <p:graphicFrame>
        <p:nvGraphicFramePr>
          <p:cNvPr id="10" name="Table 8">
            <a:extLst>
              <a:ext uri="{FF2B5EF4-FFF2-40B4-BE49-F238E27FC236}">
                <a16:creationId xmlns:a16="http://schemas.microsoft.com/office/drawing/2014/main" id="{902EE527-E2D9-4B3B-AEE6-211ECA885F8E}"/>
              </a:ext>
            </a:extLst>
          </p:cNvPr>
          <p:cNvGraphicFramePr>
            <a:graphicFrameLocks noGrp="1"/>
          </p:cNvGraphicFramePr>
          <p:nvPr>
            <p:extLst>
              <p:ext uri="{D42A27DB-BD31-4B8C-83A1-F6EECF244321}">
                <p14:modId xmlns:p14="http://schemas.microsoft.com/office/powerpoint/2010/main" val="4189745552"/>
              </p:ext>
            </p:extLst>
          </p:nvPr>
        </p:nvGraphicFramePr>
        <p:xfrm>
          <a:off x="539855" y="2221911"/>
          <a:ext cx="10813945" cy="4339324"/>
        </p:xfrm>
        <a:graphic>
          <a:graphicData uri="http://schemas.openxmlformats.org/drawingml/2006/table">
            <a:tbl>
              <a:tblPr firstRow="1" bandRow="1">
                <a:tableStyleId>{073A0DAA-6AF3-43AB-8588-CEC1D06C72B9}</a:tableStyleId>
              </a:tblPr>
              <a:tblGrid>
                <a:gridCol w="2162789">
                  <a:extLst>
                    <a:ext uri="{9D8B030D-6E8A-4147-A177-3AD203B41FA5}">
                      <a16:colId xmlns:a16="http://schemas.microsoft.com/office/drawing/2014/main" val="3275501326"/>
                    </a:ext>
                  </a:extLst>
                </a:gridCol>
                <a:gridCol w="2162789">
                  <a:extLst>
                    <a:ext uri="{9D8B030D-6E8A-4147-A177-3AD203B41FA5}">
                      <a16:colId xmlns:a16="http://schemas.microsoft.com/office/drawing/2014/main" val="172067651"/>
                    </a:ext>
                  </a:extLst>
                </a:gridCol>
                <a:gridCol w="2162789">
                  <a:extLst>
                    <a:ext uri="{9D8B030D-6E8A-4147-A177-3AD203B41FA5}">
                      <a16:colId xmlns:a16="http://schemas.microsoft.com/office/drawing/2014/main" val="460304235"/>
                    </a:ext>
                  </a:extLst>
                </a:gridCol>
                <a:gridCol w="2162789">
                  <a:extLst>
                    <a:ext uri="{9D8B030D-6E8A-4147-A177-3AD203B41FA5}">
                      <a16:colId xmlns:a16="http://schemas.microsoft.com/office/drawing/2014/main" val="2967272413"/>
                    </a:ext>
                  </a:extLst>
                </a:gridCol>
                <a:gridCol w="2162789">
                  <a:extLst>
                    <a:ext uri="{9D8B030D-6E8A-4147-A177-3AD203B41FA5}">
                      <a16:colId xmlns:a16="http://schemas.microsoft.com/office/drawing/2014/main" val="1829825008"/>
                    </a:ext>
                  </a:extLst>
                </a:gridCol>
              </a:tblGrid>
              <a:tr h="1084831">
                <a:tc>
                  <a:txBody>
                    <a:bodyPr/>
                    <a:lstStyle/>
                    <a:p>
                      <a:pPr algn="ctr">
                        <a:lnSpc>
                          <a:spcPct val="100000"/>
                        </a:lnSpc>
                      </a:pPr>
                      <a:r>
                        <a:rPr lang="en-US" dirty="0"/>
                        <a:t>Iteration</a:t>
                      </a:r>
                    </a:p>
                  </a:txBody>
                  <a:tcPr anchor="ctr"/>
                </a:tc>
                <a:tc>
                  <a:txBody>
                    <a:bodyPr/>
                    <a:lstStyle/>
                    <a:p>
                      <a:pPr algn="ctr">
                        <a:lnSpc>
                          <a:spcPct val="100000"/>
                        </a:lnSpc>
                      </a:pPr>
                      <a:r>
                        <a:rPr lang="en-US" dirty="0"/>
                        <a:t>Size</a:t>
                      </a:r>
                    </a:p>
                  </a:txBody>
                  <a:tcPr anchor="ctr"/>
                </a:tc>
                <a:tc>
                  <a:txBody>
                    <a:bodyPr/>
                    <a:lstStyle/>
                    <a:p>
                      <a:pPr algn="ctr">
                        <a:lnSpc>
                          <a:spcPct val="100000"/>
                        </a:lnSpc>
                      </a:pPr>
                      <a:r>
                        <a:rPr lang="en-US" dirty="0"/>
                        <a:t># of Thread</a:t>
                      </a:r>
                    </a:p>
                  </a:txBody>
                  <a:tcPr anchor="ctr"/>
                </a:tc>
                <a:tc>
                  <a:txBody>
                    <a:bodyPr/>
                    <a:lstStyle/>
                    <a:p>
                      <a:pPr algn="ctr">
                        <a:lnSpc>
                          <a:spcPct val="100000"/>
                        </a:lnSpc>
                      </a:pPr>
                      <a:r>
                        <a:rPr lang="en-US"/>
                        <a:t>Serial (msec</a:t>
                      </a:r>
                      <a:r>
                        <a:rPr lang="en-US" dirty="0"/>
                        <a:t>)</a:t>
                      </a:r>
                    </a:p>
                  </a:txBody>
                  <a:tcPr anchor="ctr"/>
                </a:tc>
                <a:tc>
                  <a:txBody>
                    <a:bodyPr/>
                    <a:lstStyle/>
                    <a:p>
                      <a:pPr algn="ctr">
                        <a:lnSpc>
                          <a:spcPct val="100000"/>
                        </a:lnSpc>
                      </a:pPr>
                      <a:r>
                        <a:rPr lang="en-US"/>
                        <a:t>OpenMP(</a:t>
                      </a:r>
                      <a:r>
                        <a:rPr lang="en-US" dirty="0"/>
                        <a:t>m</a:t>
                      </a:r>
                      <a:r>
                        <a:rPr lang="en-US"/>
                        <a:t>sec</a:t>
                      </a:r>
                      <a:r>
                        <a:rPr lang="en-US" dirty="0"/>
                        <a:t>)</a:t>
                      </a:r>
                    </a:p>
                  </a:txBody>
                  <a:tcPr anchor="ctr"/>
                </a:tc>
                <a:extLst>
                  <a:ext uri="{0D108BD9-81ED-4DB2-BD59-A6C34878D82A}">
                    <a16:rowId xmlns:a16="http://schemas.microsoft.com/office/drawing/2014/main" val="824786533"/>
                  </a:ext>
                </a:extLst>
              </a:tr>
              <a:tr h="1084831">
                <a:tc rowSpan="3">
                  <a:txBody>
                    <a:bodyPr/>
                    <a:lstStyle/>
                    <a:p>
                      <a:pPr algn="ctr">
                        <a:lnSpc>
                          <a:spcPct val="100000"/>
                        </a:lnSpc>
                      </a:pPr>
                      <a:r>
                        <a:rPr lang="en-US" dirty="0"/>
                        <a:t>10</a:t>
                      </a:r>
                    </a:p>
                  </a:txBody>
                  <a:tcPr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3264 x 2448</a:t>
                      </a:r>
                    </a:p>
                  </a:txBody>
                  <a:tcPr anchor="ctr"/>
                </a:tc>
                <a:tc>
                  <a:txBody>
                    <a:bodyPr/>
                    <a:lstStyle/>
                    <a:p>
                      <a:pPr algn="ctr">
                        <a:lnSpc>
                          <a:spcPct val="100000"/>
                        </a:lnSpc>
                      </a:pPr>
                      <a:r>
                        <a:rPr lang="en-US"/>
                        <a:t>1</a:t>
                      </a:r>
                      <a:endParaRPr lang="en-US" dirty="0"/>
                    </a:p>
                  </a:txBody>
                  <a:tcPr anchor="ctr"/>
                </a:tc>
                <a:tc>
                  <a:txBody>
                    <a:bodyPr/>
                    <a:lstStyle/>
                    <a:p>
                      <a:pPr algn="ctr">
                        <a:lnSpc>
                          <a:spcPct val="100000"/>
                        </a:lnSpc>
                      </a:pPr>
                      <a:r>
                        <a:rPr lang="en-US" dirty="0"/>
                        <a:t>27.84</a:t>
                      </a:r>
                    </a:p>
                  </a:txBody>
                  <a:tcPr anchor="ctr"/>
                </a:tc>
                <a:tc>
                  <a:txBody>
                    <a:bodyPr/>
                    <a:lstStyle/>
                    <a:p>
                      <a:pPr algn="ctr">
                        <a:lnSpc>
                          <a:spcPct val="100000"/>
                        </a:lnSpc>
                      </a:pPr>
                      <a:r>
                        <a:rPr lang="en-US" dirty="0"/>
                        <a:t>35.64</a:t>
                      </a:r>
                    </a:p>
                  </a:txBody>
                  <a:tcPr anchor="ctr"/>
                </a:tc>
                <a:extLst>
                  <a:ext uri="{0D108BD9-81ED-4DB2-BD59-A6C34878D82A}">
                    <a16:rowId xmlns:a16="http://schemas.microsoft.com/office/drawing/2014/main" val="2145210586"/>
                  </a:ext>
                </a:extLst>
              </a:tr>
              <a:tr h="1084831">
                <a:tc vMerge="1">
                  <a:txBody>
                    <a:bodyPr/>
                    <a:lstStyle/>
                    <a:p>
                      <a:pPr algn="ctr"/>
                      <a:endParaRPr lang="en-US" dirty="0"/>
                    </a:p>
                  </a:txBody>
                  <a:tcPr/>
                </a:tc>
                <a:tc vMerge="1">
                  <a:txBody>
                    <a:bodyPr/>
                    <a:lstStyle/>
                    <a:p>
                      <a:pPr algn="ctr"/>
                      <a:endParaRPr lang="en-US" dirty="0"/>
                    </a:p>
                  </a:txBody>
                  <a:tcPr/>
                </a:tc>
                <a:tc>
                  <a:txBody>
                    <a:bodyPr/>
                    <a:lstStyle/>
                    <a:p>
                      <a:pPr algn="ctr"/>
                      <a:r>
                        <a:rPr lang="en-US"/>
                        <a:t>2</a:t>
                      </a:r>
                      <a:endParaRPr lang="en-US" dirty="0"/>
                    </a:p>
                  </a:txBody>
                  <a:tcPr anchor="ctr"/>
                </a:tc>
                <a:tc>
                  <a:txBody>
                    <a:bodyPr/>
                    <a:lstStyle/>
                    <a:p>
                      <a:pPr algn="ctr">
                        <a:lnSpc>
                          <a:spcPct val="100000"/>
                        </a:lnSpc>
                      </a:pPr>
                      <a:r>
                        <a:rPr lang="en-US" dirty="0"/>
                        <a:t>28.79</a:t>
                      </a:r>
                    </a:p>
                  </a:txBody>
                  <a:tcPr anchor="ctr"/>
                </a:tc>
                <a:tc>
                  <a:txBody>
                    <a:bodyPr/>
                    <a:lstStyle/>
                    <a:p>
                      <a:pPr algn="ctr">
                        <a:lnSpc>
                          <a:spcPct val="100000"/>
                        </a:lnSpc>
                      </a:pPr>
                      <a:r>
                        <a:rPr lang="en-US" dirty="0"/>
                        <a:t>21.91</a:t>
                      </a:r>
                    </a:p>
                  </a:txBody>
                  <a:tcPr anchor="ctr"/>
                </a:tc>
                <a:extLst>
                  <a:ext uri="{0D108BD9-81ED-4DB2-BD59-A6C34878D82A}">
                    <a16:rowId xmlns:a16="http://schemas.microsoft.com/office/drawing/2014/main" val="1193954469"/>
                  </a:ext>
                </a:extLst>
              </a:tr>
              <a:tr h="1084831">
                <a:tc vMerge="1">
                  <a:txBody>
                    <a:bodyPr/>
                    <a:lstStyle/>
                    <a:p>
                      <a:pPr algn="ctr"/>
                      <a:endParaRPr lang="en-US" dirty="0"/>
                    </a:p>
                  </a:txBody>
                  <a:tcPr/>
                </a:tc>
                <a:tc vMerge="1">
                  <a:txBody>
                    <a:bodyPr/>
                    <a:lstStyle/>
                    <a:p>
                      <a:pPr algn="ctr"/>
                      <a:endParaRPr lang="en-US" dirty="0"/>
                    </a:p>
                  </a:txBody>
                  <a:tcPr/>
                </a:tc>
                <a:tc>
                  <a:txBody>
                    <a:bodyPr/>
                    <a:lstStyle/>
                    <a:p>
                      <a:pPr algn="ctr"/>
                      <a:r>
                        <a:rPr lang="en-US" dirty="0"/>
                        <a:t>4</a:t>
                      </a:r>
                    </a:p>
                  </a:txBody>
                  <a:tcPr anchor="ctr"/>
                </a:tc>
                <a:tc>
                  <a:txBody>
                    <a:bodyPr/>
                    <a:lstStyle/>
                    <a:p>
                      <a:pPr algn="ctr">
                        <a:lnSpc>
                          <a:spcPct val="100000"/>
                        </a:lnSpc>
                      </a:pPr>
                      <a:r>
                        <a:rPr lang="en-US" dirty="0"/>
                        <a:t>28.08</a:t>
                      </a:r>
                    </a:p>
                  </a:txBody>
                  <a:tcPr anchor="ctr"/>
                </a:tc>
                <a:tc>
                  <a:txBody>
                    <a:bodyPr/>
                    <a:lstStyle/>
                    <a:p>
                      <a:pPr algn="ctr">
                        <a:lnSpc>
                          <a:spcPct val="100000"/>
                        </a:lnSpc>
                      </a:pPr>
                      <a:r>
                        <a:rPr lang="en-US" dirty="0"/>
                        <a:t>13.91</a:t>
                      </a:r>
                    </a:p>
                  </a:txBody>
                  <a:tcPr anchor="ctr"/>
                </a:tc>
                <a:extLst>
                  <a:ext uri="{0D108BD9-81ED-4DB2-BD59-A6C34878D82A}">
                    <a16:rowId xmlns:a16="http://schemas.microsoft.com/office/drawing/2014/main" val="1155999513"/>
                  </a:ext>
                </a:extLst>
              </a:tr>
            </a:tbl>
          </a:graphicData>
        </a:graphic>
      </p:graphicFrame>
      <p:sp>
        <p:nvSpPr>
          <p:cNvPr id="4" name="내용 개체 틀 4">
            <a:extLst>
              <a:ext uri="{FF2B5EF4-FFF2-40B4-BE49-F238E27FC236}">
                <a16:creationId xmlns:a16="http://schemas.microsoft.com/office/drawing/2014/main" id="{0A509DF6-D883-4510-B945-553DD724B70D}"/>
              </a:ext>
            </a:extLst>
          </p:cNvPr>
          <p:cNvSpPr>
            <a:spLocks noGrp="1"/>
          </p:cNvSpPr>
          <p:nvPr>
            <p:ph idx="1"/>
          </p:nvPr>
        </p:nvSpPr>
        <p:spPr>
          <a:xfrm>
            <a:off x="838200" y="1486824"/>
            <a:ext cx="10515600" cy="529647"/>
          </a:xfrm>
        </p:spPr>
        <p:txBody>
          <a:bodyPr>
            <a:normAutofit/>
          </a:bodyPr>
          <a:lstStyle/>
          <a:p>
            <a:r>
              <a:rPr lang="en-US" altLang="ko-KR" sz="2400" b="0" i="0" dirty="0">
                <a:solidFill>
                  <a:srgbClr val="000000"/>
                </a:solidFill>
                <a:effectLst/>
                <a:latin typeface="Noto Sans"/>
              </a:rPr>
              <a:t>With OpenMP, performance </a:t>
            </a:r>
            <a:r>
              <a:rPr lang="en-US" altLang="ko-KR" sz="2400" b="0" i="0" dirty="0" err="1">
                <a:solidFill>
                  <a:srgbClr val="000000"/>
                </a:solidFill>
                <a:effectLst/>
                <a:latin typeface="Noto Sans"/>
              </a:rPr>
              <a:t>imporves</a:t>
            </a:r>
            <a:r>
              <a:rPr lang="en-US" altLang="ko-KR" sz="2400" b="0" i="0" dirty="0">
                <a:solidFill>
                  <a:srgbClr val="000000"/>
                </a:solidFill>
                <a:effectLst/>
                <a:latin typeface="Noto Sans"/>
              </a:rPr>
              <a:t> as the number of threads increases.</a:t>
            </a:r>
          </a:p>
        </p:txBody>
      </p:sp>
    </p:spTree>
    <p:extLst>
      <p:ext uri="{BB962C8B-B14F-4D97-AF65-F5344CB8AC3E}">
        <p14:creationId xmlns:p14="http://schemas.microsoft.com/office/powerpoint/2010/main" val="418197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24A02C-94C1-439F-AC19-4F428DCD8A64}"/>
              </a:ext>
            </a:extLst>
          </p:cNvPr>
          <p:cNvSpPr>
            <a:spLocks noGrp="1"/>
          </p:cNvSpPr>
          <p:nvPr>
            <p:ph type="title"/>
          </p:nvPr>
        </p:nvSpPr>
        <p:spPr/>
        <p:txBody>
          <a:bodyPr/>
          <a:lstStyle/>
          <a:p>
            <a:r>
              <a:rPr lang="en-US" altLang="ko-KR"/>
              <a:t>Conclusions and discussions</a:t>
            </a:r>
            <a:endParaRPr lang="ko-KR" altLang="en-US"/>
          </a:p>
        </p:txBody>
      </p:sp>
      <p:sp>
        <p:nvSpPr>
          <p:cNvPr id="3" name="내용 개체 틀 2">
            <a:extLst>
              <a:ext uri="{FF2B5EF4-FFF2-40B4-BE49-F238E27FC236}">
                <a16:creationId xmlns:a16="http://schemas.microsoft.com/office/drawing/2014/main" id="{005DC1F3-0C54-4736-8EE0-0E1F17E7F776}"/>
              </a:ext>
            </a:extLst>
          </p:cNvPr>
          <p:cNvSpPr>
            <a:spLocks noGrp="1"/>
          </p:cNvSpPr>
          <p:nvPr>
            <p:ph idx="1"/>
          </p:nvPr>
        </p:nvSpPr>
        <p:spPr/>
        <p:txBody>
          <a:bodyPr>
            <a:normAutofit/>
          </a:bodyPr>
          <a:lstStyle/>
          <a:p>
            <a:r>
              <a:rPr lang="en-US" altLang="ko-KR" sz="1400" dirty="0"/>
              <a:t>As with the previous OpenMP task, the performance of interpolation improved as parallel threads increased. In particular, 4 threads showed twice the performance improvement compared to serial code.</a:t>
            </a:r>
          </a:p>
          <a:p>
            <a:r>
              <a:rPr lang="en-US" altLang="ko-KR" sz="1400" dirty="0"/>
              <a:t>Through this task, parallel image processing, unlike simple serial processing, requires additional work on edges or corners. It had to calculate by thread block by utilizing only pixels in the thread.</a:t>
            </a:r>
          </a:p>
          <a:p>
            <a:r>
              <a:rPr lang="en-US" altLang="ko-KR" sz="1400" dirty="0"/>
              <a:t>Although there is also a possibility of performance downgrade due to boundary partial computation, MSE evaluation confirms that there is very little quantitative difference.</a:t>
            </a:r>
          </a:p>
          <a:p>
            <a:r>
              <a:rPr lang="en-US" altLang="ko-KR" sz="1400" dirty="0"/>
              <a:t>I also learned how to extract raw data in bitwise tasks. Furthermore, the corresponding tasks are expected to be computed in parallel via OpenMP to improve performance.</a:t>
            </a:r>
          </a:p>
        </p:txBody>
      </p:sp>
    </p:spTree>
    <p:extLst>
      <p:ext uri="{BB962C8B-B14F-4D97-AF65-F5344CB8AC3E}">
        <p14:creationId xmlns:p14="http://schemas.microsoft.com/office/powerpoint/2010/main" val="36995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p:txBody>
          <a:bodyPr/>
          <a:lstStyle/>
          <a:p>
            <a:r>
              <a:rPr lang="en-US" altLang="ko-KR" dirty="0"/>
              <a:t>Contents</a:t>
            </a:r>
            <a:endParaRPr lang="ko-KR" altLang="en-US" dirty="0"/>
          </a:p>
        </p:txBody>
      </p:sp>
      <p:sp>
        <p:nvSpPr>
          <p:cNvPr id="3" name="내용 개체 틀 2">
            <a:extLst>
              <a:ext uri="{FF2B5EF4-FFF2-40B4-BE49-F238E27FC236}">
                <a16:creationId xmlns:a16="http://schemas.microsoft.com/office/drawing/2014/main" id="{639A7B6D-5C8B-46AD-AD26-06059D7C2C87}"/>
              </a:ext>
            </a:extLst>
          </p:cNvPr>
          <p:cNvSpPr>
            <a:spLocks noGrp="1"/>
          </p:cNvSpPr>
          <p:nvPr>
            <p:ph idx="1"/>
          </p:nvPr>
        </p:nvSpPr>
        <p:spPr/>
        <p:txBody>
          <a:bodyPr/>
          <a:lstStyle/>
          <a:p>
            <a:r>
              <a:rPr lang="en-US" altLang="ko-KR" dirty="0"/>
              <a:t>Introduction</a:t>
            </a:r>
          </a:p>
          <a:p>
            <a:r>
              <a:rPr lang="en-US" altLang="ko-KR" dirty="0"/>
              <a:t>Problem</a:t>
            </a:r>
          </a:p>
          <a:p>
            <a:pPr lvl="1"/>
            <a:r>
              <a:rPr lang="en-US" altLang="ko-KR" dirty="0"/>
              <a:t>Raw Image Data structure</a:t>
            </a:r>
          </a:p>
          <a:p>
            <a:pPr lvl="1"/>
            <a:r>
              <a:rPr lang="en-US" altLang="ko-KR" dirty="0"/>
              <a:t>Bayer interpolation methods</a:t>
            </a:r>
          </a:p>
          <a:p>
            <a:pPr lvl="1"/>
            <a:r>
              <a:rPr lang="en-US" altLang="ko-KR" dirty="0"/>
              <a:t>Boundary problem in parallel processing</a:t>
            </a:r>
          </a:p>
          <a:p>
            <a:pPr lvl="1"/>
            <a:r>
              <a:rPr lang="en-US" altLang="ko-KR" dirty="0"/>
              <a:t>Code of project</a:t>
            </a:r>
          </a:p>
          <a:p>
            <a:pPr lvl="1"/>
            <a:r>
              <a:rPr lang="en-US" altLang="ko-KR" dirty="0"/>
              <a:t>Result</a:t>
            </a:r>
          </a:p>
          <a:p>
            <a:r>
              <a:rPr lang="en-US" altLang="ko-KR" dirty="0"/>
              <a:t>Conclusions And Discussions</a:t>
            </a:r>
          </a:p>
          <a:p>
            <a:endParaRPr lang="ko-KR" altLang="en-US" dirty="0"/>
          </a:p>
        </p:txBody>
      </p:sp>
    </p:spTree>
    <p:extLst>
      <p:ext uri="{BB962C8B-B14F-4D97-AF65-F5344CB8AC3E}">
        <p14:creationId xmlns:p14="http://schemas.microsoft.com/office/powerpoint/2010/main" val="405022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a:xfrm>
            <a:off x="838200" y="244677"/>
            <a:ext cx="10515600" cy="1325563"/>
          </a:xfrm>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639A7B6D-5C8B-46AD-AD26-06059D7C2C87}"/>
              </a:ext>
            </a:extLst>
          </p:cNvPr>
          <p:cNvSpPr>
            <a:spLocks noGrp="1"/>
          </p:cNvSpPr>
          <p:nvPr>
            <p:ph idx="1"/>
          </p:nvPr>
        </p:nvSpPr>
        <p:spPr>
          <a:xfrm>
            <a:off x="838200" y="1784554"/>
            <a:ext cx="10515600" cy="4351338"/>
          </a:xfrm>
        </p:spPr>
        <p:txBody>
          <a:bodyPr>
            <a:normAutofit/>
          </a:bodyPr>
          <a:lstStyle/>
          <a:p>
            <a:r>
              <a:rPr lang="en-US" altLang="ko-KR" sz="2400" dirty="0"/>
              <a:t>8bit raw image to 10bit data</a:t>
            </a:r>
          </a:p>
          <a:p>
            <a:r>
              <a:rPr lang="en-US" altLang="ko-KR" sz="2400" dirty="0"/>
              <a:t>Serial source code for Bayer interpolation</a:t>
            </a:r>
          </a:p>
          <a:p>
            <a:r>
              <a:rPr lang="en-US" altLang="ko-KR" sz="2400" dirty="0"/>
              <a:t>Parallel code (OpenMP using for or section)</a:t>
            </a:r>
          </a:p>
          <a:p>
            <a:r>
              <a:rPr lang="en-US" altLang="ko-KR" sz="2400" dirty="0"/>
              <a:t>Compare the result</a:t>
            </a:r>
          </a:p>
          <a:p>
            <a:r>
              <a:rPr lang="en-US" altLang="ko-KR" sz="2400" dirty="0"/>
              <a:t>Compare the processing time</a:t>
            </a:r>
            <a:endParaRPr lang="ko-KR" altLang="en-US" sz="2400" dirty="0"/>
          </a:p>
        </p:txBody>
      </p:sp>
    </p:spTree>
    <p:extLst>
      <p:ext uri="{BB962C8B-B14F-4D97-AF65-F5344CB8AC3E}">
        <p14:creationId xmlns:p14="http://schemas.microsoft.com/office/powerpoint/2010/main" val="14677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a:xfrm>
            <a:off x="838200" y="0"/>
            <a:ext cx="10515600" cy="1325563"/>
          </a:xfrm>
        </p:spPr>
        <p:txBody>
          <a:bodyPr/>
          <a:lstStyle/>
          <a:p>
            <a:r>
              <a:rPr lang="en-US" altLang="ko-KR" dirty="0"/>
              <a:t>Raw Image Data Structure</a:t>
            </a:r>
            <a:endParaRPr lang="ko-KR" altLang="en-US" dirty="0"/>
          </a:p>
        </p:txBody>
      </p:sp>
      <p:sp>
        <p:nvSpPr>
          <p:cNvPr id="5" name="내용 개체 틀 4">
            <a:extLst>
              <a:ext uri="{FF2B5EF4-FFF2-40B4-BE49-F238E27FC236}">
                <a16:creationId xmlns:a16="http://schemas.microsoft.com/office/drawing/2014/main" id="{7A46B86B-3DBF-437B-B7F2-4EFB219620C9}"/>
              </a:ext>
            </a:extLst>
          </p:cNvPr>
          <p:cNvSpPr>
            <a:spLocks noGrp="1"/>
          </p:cNvSpPr>
          <p:nvPr>
            <p:ph idx="1"/>
          </p:nvPr>
        </p:nvSpPr>
        <p:spPr>
          <a:xfrm>
            <a:off x="838200" y="1325563"/>
            <a:ext cx="10515600" cy="1252809"/>
          </a:xfrm>
        </p:spPr>
        <p:txBody>
          <a:bodyPr>
            <a:noAutofit/>
          </a:bodyPr>
          <a:lstStyle/>
          <a:p>
            <a:r>
              <a:rPr lang="en-US" altLang="ko-KR" sz="2000" b="0" i="0" dirty="0">
                <a:solidFill>
                  <a:srgbClr val="000000"/>
                </a:solidFill>
                <a:effectLst/>
                <a:latin typeface="Noto Sans"/>
              </a:rPr>
              <a:t>Move 8 bits 2 bits within 10 bits through the left shift operator</a:t>
            </a:r>
          </a:p>
          <a:p>
            <a:r>
              <a:rPr lang="en-US" altLang="ko-KR" sz="2000" b="0" i="0" dirty="0">
                <a:solidFill>
                  <a:srgbClr val="000000"/>
                </a:solidFill>
                <a:effectLst/>
                <a:latin typeface="Noto Sans"/>
              </a:rPr>
              <a:t>Proceed with the fifth raw data 11(2) and the &amp; bit operator to generate 10-bit data</a:t>
            </a:r>
            <a:endParaRPr lang="ko-KR" altLang="en-US" sz="2000" dirty="0"/>
          </a:p>
        </p:txBody>
      </p:sp>
      <p:pic>
        <p:nvPicPr>
          <p:cNvPr id="7" name="그림 6">
            <a:extLst>
              <a:ext uri="{FF2B5EF4-FFF2-40B4-BE49-F238E27FC236}">
                <a16:creationId xmlns:a16="http://schemas.microsoft.com/office/drawing/2014/main" id="{958C4D34-A7D1-4818-8EC7-E941EF3D996E}"/>
              </a:ext>
            </a:extLst>
          </p:cNvPr>
          <p:cNvPicPr>
            <a:picLocks noChangeAspect="1"/>
          </p:cNvPicPr>
          <p:nvPr/>
        </p:nvPicPr>
        <p:blipFill>
          <a:blip r:embed="rId2"/>
          <a:stretch>
            <a:fillRect/>
          </a:stretch>
        </p:blipFill>
        <p:spPr>
          <a:xfrm>
            <a:off x="2738437" y="2793729"/>
            <a:ext cx="6715125" cy="2971800"/>
          </a:xfrm>
          <a:prstGeom prst="rect">
            <a:avLst/>
          </a:prstGeom>
        </p:spPr>
      </p:pic>
    </p:spTree>
    <p:extLst>
      <p:ext uri="{BB962C8B-B14F-4D97-AF65-F5344CB8AC3E}">
        <p14:creationId xmlns:p14="http://schemas.microsoft.com/office/powerpoint/2010/main" val="2640019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a:xfrm>
            <a:off x="838200" y="15971"/>
            <a:ext cx="10515600" cy="1325563"/>
          </a:xfrm>
        </p:spPr>
        <p:txBody>
          <a:bodyPr/>
          <a:lstStyle/>
          <a:p>
            <a:r>
              <a:rPr lang="en-US" altLang="ko-KR" dirty="0"/>
              <a:t>Bayer interpolation methods</a:t>
            </a:r>
            <a:endParaRPr lang="ko-KR" altLang="en-US" dirty="0"/>
          </a:p>
        </p:txBody>
      </p:sp>
      <p:sp>
        <p:nvSpPr>
          <p:cNvPr id="5" name="내용 개체 틀 4">
            <a:extLst>
              <a:ext uri="{FF2B5EF4-FFF2-40B4-BE49-F238E27FC236}">
                <a16:creationId xmlns:a16="http://schemas.microsoft.com/office/drawing/2014/main" id="{7A46B86B-3DBF-437B-B7F2-4EFB219620C9}"/>
              </a:ext>
            </a:extLst>
          </p:cNvPr>
          <p:cNvSpPr>
            <a:spLocks noGrp="1"/>
          </p:cNvSpPr>
          <p:nvPr>
            <p:ph idx="1"/>
          </p:nvPr>
        </p:nvSpPr>
        <p:spPr>
          <a:xfrm>
            <a:off x="838200" y="1341534"/>
            <a:ext cx="10515600" cy="1430066"/>
          </a:xfrm>
        </p:spPr>
        <p:txBody>
          <a:bodyPr>
            <a:normAutofit/>
          </a:bodyPr>
          <a:lstStyle/>
          <a:p>
            <a:r>
              <a:rPr lang="en-US" altLang="ko-KR" sz="2000" b="0" i="0" dirty="0">
                <a:solidFill>
                  <a:srgbClr val="000000"/>
                </a:solidFill>
                <a:effectLst/>
                <a:latin typeface="Noto Sans"/>
              </a:rPr>
              <a:t>Find the average value according to the surrounding pixel, as shown in the figure</a:t>
            </a:r>
          </a:p>
          <a:p>
            <a:r>
              <a:rPr lang="en-US" altLang="ko-KR" sz="2000" b="0" i="0" dirty="0">
                <a:solidFill>
                  <a:srgbClr val="000000"/>
                </a:solidFill>
                <a:effectLst/>
                <a:latin typeface="Noto Sans"/>
              </a:rPr>
              <a:t>Create an RGB 3-channel image from a 1-channel image with Bayer interpolation</a:t>
            </a:r>
          </a:p>
          <a:p>
            <a:r>
              <a:rPr lang="en-US" altLang="ko-KR" sz="2000" b="0" i="0" dirty="0">
                <a:solidFill>
                  <a:srgbClr val="000000"/>
                </a:solidFill>
                <a:effectLst/>
                <a:latin typeface="Noto Sans"/>
              </a:rPr>
              <a:t>Corner, Edge, Inside</a:t>
            </a:r>
            <a:r>
              <a:rPr lang="ko-KR" altLang="en-US" sz="2000" b="0" i="0" dirty="0">
                <a:solidFill>
                  <a:srgbClr val="000000"/>
                </a:solidFill>
                <a:effectLst/>
                <a:latin typeface="Noto Sans"/>
              </a:rPr>
              <a:t>의 </a:t>
            </a:r>
            <a:r>
              <a:rPr lang="en-US" altLang="ko-KR" sz="2000" b="0" i="0" dirty="0">
                <a:solidFill>
                  <a:srgbClr val="000000"/>
                </a:solidFill>
                <a:effectLst/>
                <a:latin typeface="Noto Sans"/>
              </a:rPr>
              <a:t>3</a:t>
            </a:r>
            <a:r>
              <a:rPr lang="ko-KR" altLang="en-US" sz="2000" b="0" i="0" dirty="0">
                <a:solidFill>
                  <a:srgbClr val="000000"/>
                </a:solidFill>
                <a:effectLst/>
                <a:latin typeface="Noto Sans"/>
              </a:rPr>
              <a:t>부분으로 나눠 주변 픽셀 값을 이용해 </a:t>
            </a:r>
            <a:r>
              <a:rPr lang="en-US" altLang="ko-KR" sz="2000" b="0" i="0" dirty="0">
                <a:solidFill>
                  <a:srgbClr val="000000"/>
                </a:solidFill>
                <a:effectLst/>
                <a:latin typeface="Noto Sans"/>
              </a:rPr>
              <a:t>interpolation</a:t>
            </a:r>
          </a:p>
        </p:txBody>
      </p:sp>
      <p:pic>
        <p:nvPicPr>
          <p:cNvPr id="4" name="그림 3">
            <a:extLst>
              <a:ext uri="{FF2B5EF4-FFF2-40B4-BE49-F238E27FC236}">
                <a16:creationId xmlns:a16="http://schemas.microsoft.com/office/drawing/2014/main" id="{3FBB3C15-F5EE-401C-A1D6-03A89979995C}"/>
              </a:ext>
            </a:extLst>
          </p:cNvPr>
          <p:cNvPicPr>
            <a:picLocks noChangeAspect="1"/>
          </p:cNvPicPr>
          <p:nvPr/>
        </p:nvPicPr>
        <p:blipFill>
          <a:blip r:embed="rId2"/>
          <a:stretch>
            <a:fillRect/>
          </a:stretch>
        </p:blipFill>
        <p:spPr>
          <a:xfrm>
            <a:off x="3424739" y="2771600"/>
            <a:ext cx="5342522" cy="3704669"/>
          </a:xfrm>
          <a:prstGeom prst="rect">
            <a:avLst/>
          </a:prstGeom>
        </p:spPr>
      </p:pic>
    </p:spTree>
    <p:extLst>
      <p:ext uri="{BB962C8B-B14F-4D97-AF65-F5344CB8AC3E}">
        <p14:creationId xmlns:p14="http://schemas.microsoft.com/office/powerpoint/2010/main" val="2708748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a:xfrm>
            <a:off x="838200" y="0"/>
            <a:ext cx="10515600" cy="1325563"/>
          </a:xfrm>
        </p:spPr>
        <p:txBody>
          <a:bodyPr/>
          <a:lstStyle/>
          <a:p>
            <a:r>
              <a:rPr lang="en-US" altLang="ko-KR" dirty="0"/>
              <a:t>Boundary problem in parallel processing</a:t>
            </a:r>
            <a:endParaRPr lang="ko-KR" altLang="en-US" dirty="0"/>
          </a:p>
        </p:txBody>
      </p:sp>
      <p:sp>
        <p:nvSpPr>
          <p:cNvPr id="5" name="내용 개체 틀 4">
            <a:extLst>
              <a:ext uri="{FF2B5EF4-FFF2-40B4-BE49-F238E27FC236}">
                <a16:creationId xmlns:a16="http://schemas.microsoft.com/office/drawing/2014/main" id="{7A46B86B-3DBF-437B-B7F2-4EFB219620C9}"/>
              </a:ext>
            </a:extLst>
          </p:cNvPr>
          <p:cNvSpPr>
            <a:spLocks noGrp="1"/>
          </p:cNvSpPr>
          <p:nvPr>
            <p:ph idx="1"/>
          </p:nvPr>
        </p:nvSpPr>
        <p:spPr>
          <a:xfrm>
            <a:off x="838200" y="1151392"/>
            <a:ext cx="10515600" cy="1522140"/>
          </a:xfrm>
        </p:spPr>
        <p:txBody>
          <a:bodyPr>
            <a:noAutofit/>
          </a:bodyPr>
          <a:lstStyle/>
          <a:p>
            <a:r>
              <a:rPr lang="en-US" altLang="ko-KR" sz="2000" b="0" i="0" dirty="0">
                <a:solidFill>
                  <a:srgbClr val="000000"/>
                </a:solidFill>
                <a:effectLst/>
                <a:latin typeface="Noto Sans"/>
              </a:rPr>
              <a:t>In parallel image processing, each thread boundary part should be handled well</a:t>
            </a:r>
          </a:p>
          <a:p>
            <a:r>
              <a:rPr lang="en-US" altLang="ko-KR" sz="2000" b="0" i="0" dirty="0">
                <a:solidFill>
                  <a:srgbClr val="000000"/>
                </a:solidFill>
                <a:effectLst/>
                <a:latin typeface="Noto Sans"/>
              </a:rPr>
              <a:t>Otherwise, empty pixels may occur in the boundary portion of the resulting image or become qualitatively odd</a:t>
            </a:r>
          </a:p>
          <a:p>
            <a:r>
              <a:rPr lang="ko-KR" altLang="en-US" sz="2000" b="0" i="0" dirty="0">
                <a:solidFill>
                  <a:srgbClr val="000000"/>
                </a:solidFill>
                <a:effectLst/>
                <a:latin typeface="Noto Sans"/>
              </a:rPr>
              <a:t>계산의 효율성을 위해 정사각형이 아닌 아래와 같이 직사각형의 형태로 병렬화를 진행한다</a:t>
            </a:r>
            <a:endParaRPr lang="en-US" altLang="ko-KR" sz="2000" b="0" i="0" dirty="0">
              <a:solidFill>
                <a:srgbClr val="000000"/>
              </a:solidFill>
              <a:effectLst/>
              <a:latin typeface="Noto Sans"/>
            </a:endParaRPr>
          </a:p>
        </p:txBody>
      </p:sp>
      <p:pic>
        <p:nvPicPr>
          <p:cNvPr id="4" name="그림 3">
            <a:extLst>
              <a:ext uri="{FF2B5EF4-FFF2-40B4-BE49-F238E27FC236}">
                <a16:creationId xmlns:a16="http://schemas.microsoft.com/office/drawing/2014/main" id="{2AC8F55F-6803-4464-9E65-DD28DBAAC7FA}"/>
              </a:ext>
            </a:extLst>
          </p:cNvPr>
          <p:cNvPicPr>
            <a:picLocks noChangeAspect="1"/>
          </p:cNvPicPr>
          <p:nvPr/>
        </p:nvPicPr>
        <p:blipFill>
          <a:blip r:embed="rId2"/>
          <a:stretch>
            <a:fillRect/>
          </a:stretch>
        </p:blipFill>
        <p:spPr>
          <a:xfrm>
            <a:off x="2124075" y="2673532"/>
            <a:ext cx="7943850" cy="3990975"/>
          </a:xfrm>
          <a:prstGeom prst="rect">
            <a:avLst/>
          </a:prstGeom>
        </p:spPr>
      </p:pic>
      <p:sp>
        <p:nvSpPr>
          <p:cNvPr id="8" name="직사각형 7">
            <a:extLst>
              <a:ext uri="{FF2B5EF4-FFF2-40B4-BE49-F238E27FC236}">
                <a16:creationId xmlns:a16="http://schemas.microsoft.com/office/drawing/2014/main" id="{929713FD-3CB1-42A4-8E27-9AA48B1CA211}"/>
              </a:ext>
            </a:extLst>
          </p:cNvPr>
          <p:cNvSpPr/>
          <p:nvPr/>
        </p:nvSpPr>
        <p:spPr>
          <a:xfrm rot="5400000" flipH="1">
            <a:off x="6061718" y="697094"/>
            <a:ext cx="68559" cy="79438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9566BD4-6AB9-4259-878C-CC47115BBC46}"/>
              </a:ext>
            </a:extLst>
          </p:cNvPr>
          <p:cNvSpPr/>
          <p:nvPr/>
        </p:nvSpPr>
        <p:spPr>
          <a:xfrm rot="5400000" flipH="1">
            <a:off x="6061717" y="1643419"/>
            <a:ext cx="68559" cy="79438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F6B8B79-3E25-472C-B41D-176EF665C1BD}"/>
              </a:ext>
            </a:extLst>
          </p:cNvPr>
          <p:cNvSpPr/>
          <p:nvPr/>
        </p:nvSpPr>
        <p:spPr>
          <a:xfrm rot="5400000" flipH="1">
            <a:off x="6061717" y="-214952"/>
            <a:ext cx="68559" cy="79438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7F048DDF-1415-42AA-8E85-A3ECE30BBAEE}"/>
              </a:ext>
            </a:extLst>
          </p:cNvPr>
          <p:cNvSpPr txBox="1"/>
          <p:nvPr/>
        </p:nvSpPr>
        <p:spPr>
          <a:xfrm>
            <a:off x="838200" y="3106772"/>
            <a:ext cx="4170783" cy="307777"/>
          </a:xfrm>
          <a:prstGeom prst="rect">
            <a:avLst/>
          </a:prstGeom>
          <a:noFill/>
        </p:spPr>
        <p:txBody>
          <a:bodyPr wrap="square" rtlCol="0">
            <a:spAutoFit/>
          </a:bodyPr>
          <a:lstStyle/>
          <a:p>
            <a:pPr algn="ctr"/>
            <a:r>
              <a:rPr lang="en-US" altLang="ko-KR" sz="1400" dirty="0"/>
              <a:t>Thread 0</a:t>
            </a:r>
            <a:endParaRPr lang="ko-KR" altLang="en-US" sz="1400" dirty="0"/>
          </a:p>
        </p:txBody>
      </p:sp>
      <p:sp>
        <p:nvSpPr>
          <p:cNvPr id="12" name="TextBox 11">
            <a:extLst>
              <a:ext uri="{FF2B5EF4-FFF2-40B4-BE49-F238E27FC236}">
                <a16:creationId xmlns:a16="http://schemas.microsoft.com/office/drawing/2014/main" id="{48C15FFE-27BB-4298-991C-88D42BADFBBF}"/>
              </a:ext>
            </a:extLst>
          </p:cNvPr>
          <p:cNvSpPr txBox="1"/>
          <p:nvPr/>
        </p:nvSpPr>
        <p:spPr>
          <a:xfrm>
            <a:off x="838199" y="4983955"/>
            <a:ext cx="4170783" cy="307777"/>
          </a:xfrm>
          <a:prstGeom prst="rect">
            <a:avLst/>
          </a:prstGeom>
          <a:noFill/>
        </p:spPr>
        <p:txBody>
          <a:bodyPr wrap="square" rtlCol="0">
            <a:spAutoFit/>
          </a:bodyPr>
          <a:lstStyle/>
          <a:p>
            <a:pPr algn="ctr"/>
            <a:r>
              <a:rPr lang="en-US" altLang="ko-KR" sz="1400" dirty="0"/>
              <a:t>Thread 2</a:t>
            </a:r>
            <a:endParaRPr lang="ko-KR" altLang="en-US" sz="1400" dirty="0"/>
          </a:p>
        </p:txBody>
      </p:sp>
      <p:sp>
        <p:nvSpPr>
          <p:cNvPr id="13" name="TextBox 12">
            <a:extLst>
              <a:ext uri="{FF2B5EF4-FFF2-40B4-BE49-F238E27FC236}">
                <a16:creationId xmlns:a16="http://schemas.microsoft.com/office/drawing/2014/main" id="{6683DCD4-6859-4E51-A810-2914BCFFF4B7}"/>
              </a:ext>
            </a:extLst>
          </p:cNvPr>
          <p:cNvSpPr txBox="1"/>
          <p:nvPr/>
        </p:nvSpPr>
        <p:spPr>
          <a:xfrm>
            <a:off x="838200" y="4046304"/>
            <a:ext cx="4170783" cy="307777"/>
          </a:xfrm>
          <a:prstGeom prst="rect">
            <a:avLst/>
          </a:prstGeom>
          <a:noFill/>
        </p:spPr>
        <p:txBody>
          <a:bodyPr wrap="square" rtlCol="0">
            <a:spAutoFit/>
          </a:bodyPr>
          <a:lstStyle/>
          <a:p>
            <a:pPr algn="ctr"/>
            <a:r>
              <a:rPr lang="en-US" altLang="ko-KR" sz="1400" dirty="0"/>
              <a:t>Thread 1</a:t>
            </a:r>
            <a:endParaRPr lang="ko-KR" altLang="en-US" sz="1400" dirty="0"/>
          </a:p>
        </p:txBody>
      </p:sp>
      <p:sp>
        <p:nvSpPr>
          <p:cNvPr id="14" name="TextBox 13">
            <a:extLst>
              <a:ext uri="{FF2B5EF4-FFF2-40B4-BE49-F238E27FC236}">
                <a16:creationId xmlns:a16="http://schemas.microsoft.com/office/drawing/2014/main" id="{7C7A4C94-3FBB-493D-9A45-531066D4AEE3}"/>
              </a:ext>
            </a:extLst>
          </p:cNvPr>
          <p:cNvSpPr txBox="1"/>
          <p:nvPr/>
        </p:nvSpPr>
        <p:spPr>
          <a:xfrm>
            <a:off x="838198" y="6024147"/>
            <a:ext cx="4170783" cy="307777"/>
          </a:xfrm>
          <a:prstGeom prst="rect">
            <a:avLst/>
          </a:prstGeom>
          <a:noFill/>
        </p:spPr>
        <p:txBody>
          <a:bodyPr wrap="square" rtlCol="0">
            <a:spAutoFit/>
          </a:bodyPr>
          <a:lstStyle/>
          <a:p>
            <a:pPr algn="ctr"/>
            <a:r>
              <a:rPr lang="en-US" altLang="ko-KR" sz="1400" dirty="0"/>
              <a:t>Thread 3</a:t>
            </a:r>
            <a:endParaRPr lang="ko-KR" altLang="en-US" sz="1400" dirty="0"/>
          </a:p>
        </p:txBody>
      </p:sp>
    </p:spTree>
    <p:extLst>
      <p:ext uri="{BB962C8B-B14F-4D97-AF65-F5344CB8AC3E}">
        <p14:creationId xmlns:p14="http://schemas.microsoft.com/office/powerpoint/2010/main" val="95386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CE3B0-EDF8-4264-A8D7-094200ACDEA7}"/>
              </a:ext>
            </a:extLst>
          </p:cNvPr>
          <p:cNvSpPr>
            <a:spLocks noGrp="1"/>
          </p:cNvSpPr>
          <p:nvPr>
            <p:ph type="title"/>
          </p:nvPr>
        </p:nvSpPr>
        <p:spPr>
          <a:xfrm>
            <a:off x="838200" y="0"/>
            <a:ext cx="10515600" cy="1325563"/>
          </a:xfrm>
        </p:spPr>
        <p:txBody>
          <a:bodyPr/>
          <a:lstStyle/>
          <a:p>
            <a:r>
              <a:rPr lang="en-US" altLang="ko-KR" dirty="0"/>
              <a:t>Boundary problem in parallel processing</a:t>
            </a:r>
            <a:endParaRPr lang="ko-KR" altLang="en-US" dirty="0"/>
          </a:p>
        </p:txBody>
      </p:sp>
      <p:sp>
        <p:nvSpPr>
          <p:cNvPr id="5" name="내용 개체 틀 4">
            <a:extLst>
              <a:ext uri="{FF2B5EF4-FFF2-40B4-BE49-F238E27FC236}">
                <a16:creationId xmlns:a16="http://schemas.microsoft.com/office/drawing/2014/main" id="{7A46B86B-3DBF-437B-B7F2-4EFB219620C9}"/>
              </a:ext>
            </a:extLst>
          </p:cNvPr>
          <p:cNvSpPr>
            <a:spLocks noGrp="1"/>
          </p:cNvSpPr>
          <p:nvPr>
            <p:ph idx="1"/>
          </p:nvPr>
        </p:nvSpPr>
        <p:spPr>
          <a:xfrm>
            <a:off x="838200" y="1325562"/>
            <a:ext cx="10515600" cy="2095901"/>
          </a:xfrm>
        </p:spPr>
        <p:txBody>
          <a:bodyPr>
            <a:noAutofit/>
          </a:bodyPr>
          <a:lstStyle/>
          <a:p>
            <a:r>
              <a:rPr lang="en-US" altLang="ko-KR" sz="2000" dirty="0">
                <a:solidFill>
                  <a:srgbClr val="000000"/>
                </a:solidFill>
                <a:latin typeface="Noto Sans"/>
              </a:rPr>
              <a:t>Serial </a:t>
            </a:r>
            <a:r>
              <a:rPr lang="ko-KR" altLang="en-US" sz="2000" dirty="0">
                <a:solidFill>
                  <a:srgbClr val="000000"/>
                </a:solidFill>
                <a:latin typeface="Noto Sans"/>
              </a:rPr>
              <a:t>코드와 동일한 결과를 출력하기 위하여 </a:t>
            </a:r>
            <a:r>
              <a:rPr lang="en-US" altLang="ko-KR" sz="2000" dirty="0">
                <a:solidFill>
                  <a:srgbClr val="000000"/>
                </a:solidFill>
                <a:latin typeface="Noto Sans"/>
              </a:rPr>
              <a:t>Image</a:t>
            </a:r>
            <a:r>
              <a:rPr lang="ko-KR" altLang="en-US" sz="2000" dirty="0">
                <a:solidFill>
                  <a:srgbClr val="000000"/>
                </a:solidFill>
                <a:latin typeface="Noto Sans"/>
              </a:rPr>
              <a:t>를 </a:t>
            </a:r>
            <a:r>
              <a:rPr lang="en-US" altLang="ko-KR" sz="2000" dirty="0">
                <a:solidFill>
                  <a:srgbClr val="000000"/>
                </a:solidFill>
                <a:latin typeface="Noto Sans"/>
              </a:rPr>
              <a:t>First, Inner, Last</a:t>
            </a:r>
            <a:r>
              <a:rPr lang="ko-KR" altLang="en-US" sz="2000" dirty="0">
                <a:solidFill>
                  <a:srgbClr val="000000"/>
                </a:solidFill>
                <a:latin typeface="Noto Sans"/>
              </a:rPr>
              <a:t> 세 </a:t>
            </a:r>
            <a:r>
              <a:rPr lang="en-US" altLang="ko-KR" sz="2000" dirty="0">
                <a:solidFill>
                  <a:srgbClr val="000000"/>
                </a:solidFill>
                <a:latin typeface="Noto Sans"/>
              </a:rPr>
              <a:t>Section</a:t>
            </a:r>
            <a:r>
              <a:rPr lang="ko-KR" altLang="en-US" sz="2000" dirty="0">
                <a:solidFill>
                  <a:srgbClr val="000000"/>
                </a:solidFill>
                <a:latin typeface="Noto Sans"/>
              </a:rPr>
              <a:t>으로 나눠 각각 </a:t>
            </a:r>
            <a:r>
              <a:rPr lang="en-US" altLang="ko-KR" sz="2000" dirty="0">
                <a:solidFill>
                  <a:srgbClr val="000000"/>
                </a:solidFill>
                <a:latin typeface="Noto Sans"/>
              </a:rPr>
              <a:t>Interpolation</a:t>
            </a:r>
            <a:r>
              <a:rPr lang="ko-KR" altLang="en-US" sz="2000" dirty="0">
                <a:solidFill>
                  <a:srgbClr val="000000"/>
                </a:solidFill>
                <a:latin typeface="Noto Sans"/>
              </a:rPr>
              <a:t> 진행</a:t>
            </a:r>
            <a:endParaRPr lang="en-US" altLang="ko-KR" sz="1600" dirty="0">
              <a:solidFill>
                <a:srgbClr val="000000"/>
              </a:solidFill>
              <a:latin typeface="Noto Sans"/>
            </a:endParaRPr>
          </a:p>
          <a:p>
            <a:r>
              <a:rPr lang="ko-KR" altLang="en-US" sz="2000" dirty="0">
                <a:solidFill>
                  <a:srgbClr val="000000"/>
                </a:solidFill>
                <a:latin typeface="Noto Sans"/>
              </a:rPr>
              <a:t>병렬처리를 진행하기 전 </a:t>
            </a:r>
            <a:r>
              <a:rPr lang="en-US" altLang="ko-KR" sz="2000" dirty="0">
                <a:solidFill>
                  <a:srgbClr val="000000"/>
                </a:solidFill>
                <a:latin typeface="Noto Sans"/>
              </a:rPr>
              <a:t>First Row, Last Row</a:t>
            </a:r>
            <a:r>
              <a:rPr lang="ko-KR" altLang="en-US" sz="2000" dirty="0">
                <a:solidFill>
                  <a:srgbClr val="000000"/>
                </a:solidFill>
                <a:latin typeface="Noto Sans"/>
              </a:rPr>
              <a:t>의 </a:t>
            </a:r>
            <a:r>
              <a:rPr lang="en-US" altLang="ko-KR" sz="2000" dirty="0">
                <a:solidFill>
                  <a:srgbClr val="000000"/>
                </a:solidFill>
                <a:latin typeface="Noto Sans"/>
              </a:rPr>
              <a:t>interpolation</a:t>
            </a:r>
            <a:r>
              <a:rPr lang="ko-KR" altLang="en-US" sz="2000" dirty="0">
                <a:solidFill>
                  <a:srgbClr val="000000"/>
                </a:solidFill>
                <a:latin typeface="Noto Sans"/>
              </a:rPr>
              <a:t>을 계산</a:t>
            </a:r>
            <a:endParaRPr lang="en-US" altLang="ko-KR" sz="2000" dirty="0">
              <a:solidFill>
                <a:srgbClr val="000000"/>
              </a:solidFill>
              <a:latin typeface="Noto Sans"/>
            </a:endParaRPr>
          </a:p>
          <a:p>
            <a:r>
              <a:rPr lang="ko-KR" altLang="en-US" sz="2000" dirty="0">
                <a:solidFill>
                  <a:srgbClr val="000000"/>
                </a:solidFill>
                <a:latin typeface="Noto Sans"/>
              </a:rPr>
              <a:t>나머지 </a:t>
            </a:r>
            <a:r>
              <a:rPr lang="en-US" altLang="ko-KR" sz="2000" dirty="0">
                <a:solidFill>
                  <a:srgbClr val="000000"/>
                </a:solidFill>
                <a:latin typeface="Noto Sans"/>
              </a:rPr>
              <a:t>Inner Row</a:t>
            </a:r>
            <a:r>
              <a:rPr lang="ko-KR" altLang="en-US" sz="2000" dirty="0">
                <a:solidFill>
                  <a:srgbClr val="000000"/>
                </a:solidFill>
                <a:latin typeface="Noto Sans"/>
              </a:rPr>
              <a:t>를 원하는 </a:t>
            </a:r>
            <a:r>
              <a:rPr lang="en-US" altLang="ko-KR" sz="2000" dirty="0">
                <a:solidFill>
                  <a:srgbClr val="000000"/>
                </a:solidFill>
                <a:latin typeface="Noto Sans"/>
              </a:rPr>
              <a:t>thread</a:t>
            </a:r>
            <a:r>
              <a:rPr lang="ko-KR" altLang="en-US" sz="2000" dirty="0">
                <a:solidFill>
                  <a:srgbClr val="000000"/>
                </a:solidFill>
                <a:latin typeface="Noto Sans"/>
              </a:rPr>
              <a:t>만큼 나눠 병렬처리를 진행</a:t>
            </a:r>
          </a:p>
        </p:txBody>
      </p:sp>
      <p:pic>
        <p:nvPicPr>
          <p:cNvPr id="7" name="그림 6">
            <a:extLst>
              <a:ext uri="{FF2B5EF4-FFF2-40B4-BE49-F238E27FC236}">
                <a16:creationId xmlns:a16="http://schemas.microsoft.com/office/drawing/2014/main" id="{A5EB3CC9-94D9-496B-90CB-C9B87CAC2104}"/>
              </a:ext>
            </a:extLst>
          </p:cNvPr>
          <p:cNvPicPr>
            <a:picLocks noChangeAspect="1"/>
          </p:cNvPicPr>
          <p:nvPr/>
        </p:nvPicPr>
        <p:blipFill rotWithShape="1">
          <a:blip r:embed="rId2"/>
          <a:srcRect l="25315" t="51021" r="27036" b="37808"/>
          <a:stretch/>
        </p:blipFill>
        <p:spPr>
          <a:xfrm>
            <a:off x="141669" y="4644777"/>
            <a:ext cx="3788229" cy="446026"/>
          </a:xfrm>
          <a:prstGeom prst="rect">
            <a:avLst/>
          </a:prstGeom>
        </p:spPr>
      </p:pic>
      <p:pic>
        <p:nvPicPr>
          <p:cNvPr id="11" name="그림 10">
            <a:extLst>
              <a:ext uri="{FF2B5EF4-FFF2-40B4-BE49-F238E27FC236}">
                <a16:creationId xmlns:a16="http://schemas.microsoft.com/office/drawing/2014/main" id="{A486CD4F-A5EB-4D98-850D-EBE0484B881C}"/>
              </a:ext>
            </a:extLst>
          </p:cNvPr>
          <p:cNvPicPr>
            <a:picLocks noChangeAspect="1"/>
          </p:cNvPicPr>
          <p:nvPr/>
        </p:nvPicPr>
        <p:blipFill rotWithShape="1">
          <a:blip r:embed="rId2"/>
          <a:srcRect l="25315" t="51021" r="27036" b="2336"/>
          <a:stretch/>
        </p:blipFill>
        <p:spPr>
          <a:xfrm>
            <a:off x="4201885" y="3939384"/>
            <a:ext cx="3788229" cy="1862402"/>
          </a:xfrm>
          <a:prstGeom prst="rect">
            <a:avLst/>
          </a:prstGeom>
        </p:spPr>
      </p:pic>
      <p:pic>
        <p:nvPicPr>
          <p:cNvPr id="12" name="그림 11">
            <a:extLst>
              <a:ext uri="{FF2B5EF4-FFF2-40B4-BE49-F238E27FC236}">
                <a16:creationId xmlns:a16="http://schemas.microsoft.com/office/drawing/2014/main" id="{3CE91502-4291-46A9-AC1B-B0B37919196C}"/>
              </a:ext>
            </a:extLst>
          </p:cNvPr>
          <p:cNvPicPr>
            <a:picLocks noChangeAspect="1"/>
          </p:cNvPicPr>
          <p:nvPr/>
        </p:nvPicPr>
        <p:blipFill rotWithShape="1">
          <a:blip r:embed="rId2"/>
          <a:srcRect l="25315" t="86701" r="27036" b="2336"/>
          <a:stretch/>
        </p:blipFill>
        <p:spPr>
          <a:xfrm>
            <a:off x="8262102" y="4702000"/>
            <a:ext cx="3788229" cy="437771"/>
          </a:xfrm>
          <a:prstGeom prst="rect">
            <a:avLst/>
          </a:prstGeom>
        </p:spPr>
      </p:pic>
      <p:sp>
        <p:nvSpPr>
          <p:cNvPr id="13" name="TextBox 12">
            <a:extLst>
              <a:ext uri="{FF2B5EF4-FFF2-40B4-BE49-F238E27FC236}">
                <a16:creationId xmlns:a16="http://schemas.microsoft.com/office/drawing/2014/main" id="{AA7BADF9-958D-4D29-9FAE-79F7148C82E1}"/>
              </a:ext>
            </a:extLst>
          </p:cNvPr>
          <p:cNvSpPr txBox="1"/>
          <p:nvPr/>
        </p:nvSpPr>
        <p:spPr>
          <a:xfrm>
            <a:off x="17288" y="5801785"/>
            <a:ext cx="4170783" cy="307777"/>
          </a:xfrm>
          <a:prstGeom prst="rect">
            <a:avLst/>
          </a:prstGeom>
          <a:noFill/>
        </p:spPr>
        <p:txBody>
          <a:bodyPr wrap="square" rtlCol="0">
            <a:spAutoFit/>
          </a:bodyPr>
          <a:lstStyle/>
          <a:p>
            <a:pPr algn="ctr"/>
            <a:r>
              <a:rPr lang="en-US" altLang="ko-KR" sz="1400" dirty="0"/>
              <a:t>First Section Interpolation</a:t>
            </a:r>
            <a:endParaRPr lang="ko-KR" altLang="en-US" sz="1400" dirty="0"/>
          </a:p>
        </p:txBody>
      </p:sp>
      <p:sp>
        <p:nvSpPr>
          <p:cNvPr id="14" name="TextBox 13">
            <a:extLst>
              <a:ext uri="{FF2B5EF4-FFF2-40B4-BE49-F238E27FC236}">
                <a16:creationId xmlns:a16="http://schemas.microsoft.com/office/drawing/2014/main" id="{44141C41-179D-4EBC-A1DD-BDD8BF99C487}"/>
              </a:ext>
            </a:extLst>
          </p:cNvPr>
          <p:cNvSpPr txBox="1"/>
          <p:nvPr/>
        </p:nvSpPr>
        <p:spPr>
          <a:xfrm>
            <a:off x="4010607" y="5801785"/>
            <a:ext cx="4170783" cy="307777"/>
          </a:xfrm>
          <a:prstGeom prst="rect">
            <a:avLst/>
          </a:prstGeom>
          <a:noFill/>
        </p:spPr>
        <p:txBody>
          <a:bodyPr wrap="square" rtlCol="0">
            <a:spAutoFit/>
          </a:bodyPr>
          <a:lstStyle/>
          <a:p>
            <a:pPr algn="ctr"/>
            <a:r>
              <a:rPr lang="en-US" altLang="ko-KR" sz="1400" dirty="0"/>
              <a:t>Inner Section Interpolation</a:t>
            </a:r>
            <a:endParaRPr lang="ko-KR" altLang="en-US" sz="1400" dirty="0"/>
          </a:p>
        </p:txBody>
      </p:sp>
      <p:sp>
        <p:nvSpPr>
          <p:cNvPr id="15" name="TextBox 14">
            <a:extLst>
              <a:ext uri="{FF2B5EF4-FFF2-40B4-BE49-F238E27FC236}">
                <a16:creationId xmlns:a16="http://schemas.microsoft.com/office/drawing/2014/main" id="{8E9915EA-2AE3-410C-A495-CFD967F7D4FF}"/>
              </a:ext>
            </a:extLst>
          </p:cNvPr>
          <p:cNvSpPr txBox="1"/>
          <p:nvPr/>
        </p:nvSpPr>
        <p:spPr>
          <a:xfrm>
            <a:off x="8070824" y="5801785"/>
            <a:ext cx="4170783" cy="307777"/>
          </a:xfrm>
          <a:prstGeom prst="rect">
            <a:avLst/>
          </a:prstGeom>
          <a:noFill/>
        </p:spPr>
        <p:txBody>
          <a:bodyPr wrap="square" rtlCol="0">
            <a:spAutoFit/>
          </a:bodyPr>
          <a:lstStyle/>
          <a:p>
            <a:pPr algn="ctr"/>
            <a:r>
              <a:rPr lang="en-US" altLang="ko-KR" sz="1400" dirty="0"/>
              <a:t>Last Section Interpolation</a:t>
            </a:r>
            <a:endParaRPr lang="ko-KR" altLang="en-US" sz="1400" dirty="0"/>
          </a:p>
        </p:txBody>
      </p:sp>
      <p:sp>
        <p:nvSpPr>
          <p:cNvPr id="43" name="직사각형 42">
            <a:extLst>
              <a:ext uri="{FF2B5EF4-FFF2-40B4-BE49-F238E27FC236}">
                <a16:creationId xmlns:a16="http://schemas.microsoft.com/office/drawing/2014/main" id="{B346E62B-0703-483F-BCB3-6EA7C1A25D24}"/>
              </a:ext>
            </a:extLst>
          </p:cNvPr>
          <p:cNvSpPr/>
          <p:nvPr/>
        </p:nvSpPr>
        <p:spPr>
          <a:xfrm>
            <a:off x="603223" y="4490889"/>
            <a:ext cx="45719" cy="6684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5CEAA3E9-5F1E-4F4D-BDB2-576F726B5EFF}"/>
              </a:ext>
            </a:extLst>
          </p:cNvPr>
          <p:cNvSpPr/>
          <p:nvPr/>
        </p:nvSpPr>
        <p:spPr>
          <a:xfrm>
            <a:off x="3427565" y="4490889"/>
            <a:ext cx="45719" cy="6684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9F3B1BB9-B131-4CED-B314-B48FABA25C1B}"/>
              </a:ext>
            </a:extLst>
          </p:cNvPr>
          <p:cNvSpPr/>
          <p:nvPr/>
        </p:nvSpPr>
        <p:spPr>
          <a:xfrm rot="5400000" flipH="1">
            <a:off x="1981753" y="3189759"/>
            <a:ext cx="68559" cy="387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EA4C48F5-6FE0-4961-9290-501F0F53BA3D}"/>
              </a:ext>
            </a:extLst>
          </p:cNvPr>
          <p:cNvSpPr/>
          <p:nvPr/>
        </p:nvSpPr>
        <p:spPr>
          <a:xfrm>
            <a:off x="4678707" y="3785494"/>
            <a:ext cx="45719" cy="20959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A7660C0D-64DE-4F9C-B324-D88DAE82F5B9}"/>
              </a:ext>
            </a:extLst>
          </p:cNvPr>
          <p:cNvSpPr/>
          <p:nvPr/>
        </p:nvSpPr>
        <p:spPr>
          <a:xfrm>
            <a:off x="7501973" y="3785493"/>
            <a:ext cx="45719" cy="20959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8A8243-2F51-45EC-B847-30701B6514E1}"/>
              </a:ext>
            </a:extLst>
          </p:cNvPr>
          <p:cNvSpPr/>
          <p:nvPr/>
        </p:nvSpPr>
        <p:spPr>
          <a:xfrm>
            <a:off x="8738923" y="4633442"/>
            <a:ext cx="45719" cy="6197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FA26F20-6235-400B-A009-9C89D7590C23}"/>
              </a:ext>
            </a:extLst>
          </p:cNvPr>
          <p:cNvSpPr/>
          <p:nvPr/>
        </p:nvSpPr>
        <p:spPr>
          <a:xfrm flipH="1">
            <a:off x="11588777" y="4701999"/>
            <a:ext cx="45719" cy="5173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DBB66393-B50B-4B11-A18E-916A3CF10D26}"/>
              </a:ext>
            </a:extLst>
          </p:cNvPr>
          <p:cNvSpPr/>
          <p:nvPr/>
        </p:nvSpPr>
        <p:spPr>
          <a:xfrm rot="5400000" flipH="1">
            <a:off x="10105904" y="2732398"/>
            <a:ext cx="68559" cy="387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79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5E4C1-40BF-4437-A1C5-B1A6B86168EC}"/>
              </a:ext>
            </a:extLst>
          </p:cNvPr>
          <p:cNvSpPr>
            <a:spLocks noGrp="1"/>
          </p:cNvSpPr>
          <p:nvPr>
            <p:ph type="title"/>
          </p:nvPr>
        </p:nvSpPr>
        <p:spPr>
          <a:xfrm>
            <a:off x="838200" y="0"/>
            <a:ext cx="10515600" cy="800099"/>
          </a:xfrm>
        </p:spPr>
        <p:txBody>
          <a:bodyPr>
            <a:normAutofit/>
          </a:bodyPr>
          <a:lstStyle/>
          <a:p>
            <a:r>
              <a:rPr lang="en-US" altLang="ko-KR" sz="4000" dirty="0"/>
              <a:t>Main #1</a:t>
            </a:r>
            <a:endParaRPr lang="ko-KR" altLang="en-US" sz="4000" dirty="0"/>
          </a:p>
        </p:txBody>
      </p:sp>
      <p:pic>
        <p:nvPicPr>
          <p:cNvPr id="12" name="그림 11">
            <a:extLst>
              <a:ext uri="{FF2B5EF4-FFF2-40B4-BE49-F238E27FC236}">
                <a16:creationId xmlns:a16="http://schemas.microsoft.com/office/drawing/2014/main" id="{432FD347-1B52-4AF3-9B31-62DE36D03CE6}"/>
              </a:ext>
            </a:extLst>
          </p:cNvPr>
          <p:cNvPicPr>
            <a:picLocks noChangeAspect="1"/>
          </p:cNvPicPr>
          <p:nvPr/>
        </p:nvPicPr>
        <p:blipFill>
          <a:blip r:embed="rId2"/>
          <a:stretch>
            <a:fillRect/>
          </a:stretch>
        </p:blipFill>
        <p:spPr>
          <a:xfrm>
            <a:off x="403460" y="1924111"/>
            <a:ext cx="5492244" cy="4571339"/>
          </a:xfrm>
          <a:prstGeom prst="rect">
            <a:avLst/>
          </a:prstGeom>
        </p:spPr>
      </p:pic>
      <p:sp>
        <p:nvSpPr>
          <p:cNvPr id="7" name="내용 개체 틀 4">
            <a:extLst>
              <a:ext uri="{FF2B5EF4-FFF2-40B4-BE49-F238E27FC236}">
                <a16:creationId xmlns:a16="http://schemas.microsoft.com/office/drawing/2014/main" id="{614A1BF9-4F93-4461-8462-61A79AC9C3FB}"/>
              </a:ext>
            </a:extLst>
          </p:cNvPr>
          <p:cNvSpPr>
            <a:spLocks noGrp="1"/>
          </p:cNvSpPr>
          <p:nvPr>
            <p:ph idx="1"/>
          </p:nvPr>
        </p:nvSpPr>
        <p:spPr>
          <a:xfrm>
            <a:off x="838200" y="800099"/>
            <a:ext cx="10515600" cy="1063052"/>
          </a:xfrm>
        </p:spPr>
        <p:txBody>
          <a:bodyPr>
            <a:noAutofit/>
          </a:bodyPr>
          <a:lstStyle/>
          <a:p>
            <a:r>
              <a:rPr lang="en-US" altLang="ko-KR" sz="1800" dirty="0">
                <a:solidFill>
                  <a:srgbClr val="000000"/>
                </a:solidFill>
                <a:latin typeface="Noto Sans"/>
              </a:rPr>
              <a:t>3</a:t>
            </a:r>
            <a:r>
              <a:rPr lang="ko-KR" altLang="en-US" sz="1800" dirty="0">
                <a:solidFill>
                  <a:srgbClr val="000000"/>
                </a:solidFill>
                <a:latin typeface="Noto Sans"/>
              </a:rPr>
              <a:t>개의 </a:t>
            </a:r>
            <a:r>
              <a:rPr lang="en-US" altLang="ko-KR" sz="1800" dirty="0">
                <a:solidFill>
                  <a:srgbClr val="000000"/>
                </a:solidFill>
                <a:latin typeface="Noto Sans"/>
              </a:rPr>
              <a:t>task</a:t>
            </a:r>
            <a:r>
              <a:rPr lang="ko-KR" altLang="en-US" sz="1800" dirty="0">
                <a:solidFill>
                  <a:srgbClr val="000000"/>
                </a:solidFill>
                <a:latin typeface="Noto Sans"/>
              </a:rPr>
              <a:t>로 이루어져 실행된다</a:t>
            </a:r>
            <a:endParaRPr lang="en-US" altLang="ko-KR" sz="1800" dirty="0">
              <a:solidFill>
                <a:srgbClr val="000000"/>
              </a:solidFill>
              <a:latin typeface="Noto Sans"/>
            </a:endParaRPr>
          </a:p>
          <a:p>
            <a:pPr lvl="1"/>
            <a:r>
              <a:rPr lang="en-US" altLang="ko-KR" sz="1400" dirty="0">
                <a:solidFill>
                  <a:srgbClr val="000000"/>
                </a:solidFill>
                <a:latin typeface="Noto Sans"/>
              </a:rPr>
              <a:t>Task 1 : 8bit raw data</a:t>
            </a:r>
            <a:r>
              <a:rPr lang="ko-KR" altLang="en-US" sz="1400" dirty="0">
                <a:solidFill>
                  <a:srgbClr val="000000"/>
                </a:solidFill>
                <a:latin typeface="Noto Sans"/>
              </a:rPr>
              <a:t>를 </a:t>
            </a:r>
            <a:r>
              <a:rPr lang="en-US" altLang="ko-KR" sz="1400" dirty="0">
                <a:solidFill>
                  <a:srgbClr val="000000"/>
                </a:solidFill>
                <a:latin typeface="Noto Sans"/>
              </a:rPr>
              <a:t>10bit data</a:t>
            </a:r>
            <a:r>
              <a:rPr lang="ko-KR" altLang="en-US" sz="1400" dirty="0">
                <a:solidFill>
                  <a:srgbClr val="000000"/>
                </a:solidFill>
                <a:latin typeface="Noto Sans"/>
              </a:rPr>
              <a:t>로 변경</a:t>
            </a:r>
            <a:endParaRPr lang="en-US" altLang="ko-KR" sz="1400" dirty="0">
              <a:solidFill>
                <a:srgbClr val="000000"/>
              </a:solidFill>
              <a:latin typeface="Noto Sans"/>
            </a:endParaRPr>
          </a:p>
          <a:p>
            <a:pPr lvl="1"/>
            <a:r>
              <a:rPr lang="en-US" altLang="ko-KR" sz="1400" dirty="0">
                <a:solidFill>
                  <a:srgbClr val="000000"/>
                </a:solidFill>
                <a:latin typeface="Noto Sans"/>
              </a:rPr>
              <a:t>Task 2 : Serial / Parallel Interpolation </a:t>
            </a:r>
            <a:r>
              <a:rPr lang="ko-KR" altLang="en-US" sz="1400" dirty="0">
                <a:solidFill>
                  <a:srgbClr val="000000"/>
                </a:solidFill>
                <a:latin typeface="Noto Sans"/>
              </a:rPr>
              <a:t>및 </a:t>
            </a:r>
            <a:r>
              <a:rPr lang="en-US" altLang="ko-KR" sz="1400" dirty="0">
                <a:solidFill>
                  <a:srgbClr val="000000"/>
                </a:solidFill>
                <a:latin typeface="Noto Sans"/>
              </a:rPr>
              <a:t>iteration </a:t>
            </a:r>
            <a:r>
              <a:rPr lang="ko-KR" altLang="en-US" sz="1400" dirty="0">
                <a:solidFill>
                  <a:srgbClr val="000000"/>
                </a:solidFill>
                <a:latin typeface="Noto Sans"/>
              </a:rPr>
              <a:t>내 평균 계산 시간 측정</a:t>
            </a:r>
            <a:endParaRPr lang="en-US" altLang="ko-KR" sz="1400" dirty="0">
              <a:solidFill>
                <a:srgbClr val="000000"/>
              </a:solidFill>
              <a:latin typeface="Noto Sans"/>
            </a:endParaRPr>
          </a:p>
          <a:p>
            <a:pPr lvl="1"/>
            <a:r>
              <a:rPr lang="en-US" altLang="ko-KR" sz="1400" dirty="0">
                <a:solidFill>
                  <a:srgbClr val="000000"/>
                </a:solidFill>
                <a:latin typeface="Noto Sans"/>
              </a:rPr>
              <a:t>Task 3 : Image </a:t>
            </a:r>
            <a:r>
              <a:rPr lang="ko-KR" altLang="en-US" sz="1400" dirty="0">
                <a:solidFill>
                  <a:srgbClr val="000000"/>
                </a:solidFill>
                <a:latin typeface="Noto Sans"/>
              </a:rPr>
              <a:t>확인을 위한 </a:t>
            </a:r>
            <a:r>
              <a:rPr lang="en-US" altLang="ko-KR" sz="1400" dirty="0">
                <a:solidFill>
                  <a:srgbClr val="000000"/>
                </a:solidFill>
                <a:latin typeface="Noto Sans"/>
              </a:rPr>
              <a:t>Normalizing</a:t>
            </a:r>
            <a:endParaRPr lang="ko-KR" altLang="en-US" sz="1400" dirty="0">
              <a:solidFill>
                <a:srgbClr val="000000"/>
              </a:solidFill>
              <a:latin typeface="Noto Sans"/>
            </a:endParaRPr>
          </a:p>
        </p:txBody>
      </p:sp>
      <p:sp>
        <p:nvSpPr>
          <p:cNvPr id="8" name="TextBox 7">
            <a:extLst>
              <a:ext uri="{FF2B5EF4-FFF2-40B4-BE49-F238E27FC236}">
                <a16:creationId xmlns:a16="http://schemas.microsoft.com/office/drawing/2014/main" id="{4EBC9273-B394-4062-B852-D345B7B63DA7}"/>
              </a:ext>
            </a:extLst>
          </p:cNvPr>
          <p:cNvSpPr txBox="1"/>
          <p:nvPr/>
        </p:nvSpPr>
        <p:spPr>
          <a:xfrm>
            <a:off x="916578" y="6508513"/>
            <a:ext cx="4170783" cy="307777"/>
          </a:xfrm>
          <a:prstGeom prst="rect">
            <a:avLst/>
          </a:prstGeom>
          <a:noFill/>
        </p:spPr>
        <p:txBody>
          <a:bodyPr wrap="square" rtlCol="0">
            <a:spAutoFit/>
          </a:bodyPr>
          <a:lstStyle/>
          <a:p>
            <a:pPr algn="ctr"/>
            <a:r>
              <a:rPr lang="en-US" altLang="ko-KR" sz="1400" dirty="0"/>
              <a:t>Task 1 : 8bit raw data to 10bit data</a:t>
            </a:r>
            <a:endParaRPr lang="ko-KR" altLang="en-US" sz="1400" dirty="0"/>
          </a:p>
        </p:txBody>
      </p:sp>
      <p:pic>
        <p:nvPicPr>
          <p:cNvPr id="11" name="그림 10">
            <a:extLst>
              <a:ext uri="{FF2B5EF4-FFF2-40B4-BE49-F238E27FC236}">
                <a16:creationId xmlns:a16="http://schemas.microsoft.com/office/drawing/2014/main" id="{8B3A3B23-A85F-492F-B8EE-D1D7B096EA50}"/>
              </a:ext>
            </a:extLst>
          </p:cNvPr>
          <p:cNvPicPr>
            <a:picLocks noChangeAspect="1"/>
          </p:cNvPicPr>
          <p:nvPr/>
        </p:nvPicPr>
        <p:blipFill>
          <a:blip r:embed="rId3"/>
          <a:stretch>
            <a:fillRect/>
          </a:stretch>
        </p:blipFill>
        <p:spPr>
          <a:xfrm>
            <a:off x="6296298" y="3353124"/>
            <a:ext cx="5804128" cy="1431275"/>
          </a:xfrm>
          <a:prstGeom prst="rect">
            <a:avLst/>
          </a:prstGeom>
        </p:spPr>
      </p:pic>
      <p:sp>
        <p:nvSpPr>
          <p:cNvPr id="13" name="TextBox 12">
            <a:extLst>
              <a:ext uri="{FF2B5EF4-FFF2-40B4-BE49-F238E27FC236}">
                <a16:creationId xmlns:a16="http://schemas.microsoft.com/office/drawing/2014/main" id="{B8372BEB-6A89-4E1B-9DC0-896BD173385A}"/>
              </a:ext>
            </a:extLst>
          </p:cNvPr>
          <p:cNvSpPr txBox="1"/>
          <p:nvPr/>
        </p:nvSpPr>
        <p:spPr>
          <a:xfrm>
            <a:off x="7104641" y="6495450"/>
            <a:ext cx="4170783" cy="307777"/>
          </a:xfrm>
          <a:prstGeom prst="rect">
            <a:avLst/>
          </a:prstGeom>
          <a:noFill/>
        </p:spPr>
        <p:txBody>
          <a:bodyPr wrap="square" rtlCol="0">
            <a:spAutoFit/>
          </a:bodyPr>
          <a:lstStyle/>
          <a:p>
            <a:pPr algn="ctr"/>
            <a:r>
              <a:rPr lang="en-US" altLang="ko-KR" sz="1400" dirty="0"/>
              <a:t>Task 2 : </a:t>
            </a:r>
            <a:r>
              <a:rPr lang="ko-KR" altLang="en-US" sz="1400" dirty="0"/>
              <a:t>평균 계산 측정 변수 설정</a:t>
            </a:r>
          </a:p>
        </p:txBody>
      </p:sp>
    </p:spTree>
    <p:extLst>
      <p:ext uri="{BB962C8B-B14F-4D97-AF65-F5344CB8AC3E}">
        <p14:creationId xmlns:p14="http://schemas.microsoft.com/office/powerpoint/2010/main" val="586954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8A16BB7-A7D9-49CE-8504-152AA20DAD4F}"/>
              </a:ext>
            </a:extLst>
          </p:cNvPr>
          <p:cNvSpPr txBox="1"/>
          <p:nvPr/>
        </p:nvSpPr>
        <p:spPr>
          <a:xfrm>
            <a:off x="865231" y="6550223"/>
            <a:ext cx="4170783" cy="307777"/>
          </a:xfrm>
          <a:prstGeom prst="rect">
            <a:avLst/>
          </a:prstGeom>
          <a:noFill/>
        </p:spPr>
        <p:txBody>
          <a:bodyPr wrap="square" rtlCol="0">
            <a:spAutoFit/>
          </a:bodyPr>
          <a:lstStyle/>
          <a:p>
            <a:pPr algn="ctr"/>
            <a:r>
              <a:rPr lang="en-US" altLang="ko-KR" sz="1400" dirty="0"/>
              <a:t>Task 2 : Serial / Parallel Interpolation</a:t>
            </a:r>
            <a:endParaRPr lang="ko-KR" altLang="en-US" sz="1400" dirty="0"/>
          </a:p>
        </p:txBody>
      </p:sp>
      <p:sp>
        <p:nvSpPr>
          <p:cNvPr id="7" name="제목 1">
            <a:extLst>
              <a:ext uri="{FF2B5EF4-FFF2-40B4-BE49-F238E27FC236}">
                <a16:creationId xmlns:a16="http://schemas.microsoft.com/office/drawing/2014/main" id="{2C123089-DD33-4D96-9E84-80031E2F51FA}"/>
              </a:ext>
            </a:extLst>
          </p:cNvPr>
          <p:cNvSpPr txBox="1">
            <a:spLocks/>
          </p:cNvSpPr>
          <p:nvPr/>
        </p:nvSpPr>
        <p:spPr>
          <a:xfrm>
            <a:off x="838200" y="0"/>
            <a:ext cx="10515600" cy="8000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t>Main #2</a:t>
            </a:r>
            <a:endParaRPr lang="ko-KR" altLang="en-US" sz="4000" dirty="0"/>
          </a:p>
        </p:txBody>
      </p:sp>
      <p:pic>
        <p:nvPicPr>
          <p:cNvPr id="10" name="그림 9">
            <a:extLst>
              <a:ext uri="{FF2B5EF4-FFF2-40B4-BE49-F238E27FC236}">
                <a16:creationId xmlns:a16="http://schemas.microsoft.com/office/drawing/2014/main" id="{C5C4F05E-038A-4AFE-9D5F-AB7E6607765E}"/>
              </a:ext>
            </a:extLst>
          </p:cNvPr>
          <p:cNvPicPr>
            <a:picLocks noChangeAspect="1"/>
          </p:cNvPicPr>
          <p:nvPr/>
        </p:nvPicPr>
        <p:blipFill>
          <a:blip r:embed="rId2"/>
          <a:stretch>
            <a:fillRect/>
          </a:stretch>
        </p:blipFill>
        <p:spPr>
          <a:xfrm>
            <a:off x="5821814" y="1813897"/>
            <a:ext cx="6296025" cy="3600450"/>
          </a:xfrm>
          <a:prstGeom prst="rect">
            <a:avLst/>
          </a:prstGeom>
        </p:spPr>
      </p:pic>
      <p:sp>
        <p:nvSpPr>
          <p:cNvPr id="11" name="TextBox 10">
            <a:extLst>
              <a:ext uri="{FF2B5EF4-FFF2-40B4-BE49-F238E27FC236}">
                <a16:creationId xmlns:a16="http://schemas.microsoft.com/office/drawing/2014/main" id="{ABA3BB92-F710-4EEA-9F3E-BF5DEACA3493}"/>
              </a:ext>
            </a:extLst>
          </p:cNvPr>
          <p:cNvSpPr txBox="1"/>
          <p:nvPr/>
        </p:nvSpPr>
        <p:spPr>
          <a:xfrm>
            <a:off x="6884434" y="6428145"/>
            <a:ext cx="4170783" cy="307777"/>
          </a:xfrm>
          <a:prstGeom prst="rect">
            <a:avLst/>
          </a:prstGeom>
          <a:noFill/>
        </p:spPr>
        <p:txBody>
          <a:bodyPr wrap="square" rtlCol="0">
            <a:spAutoFit/>
          </a:bodyPr>
          <a:lstStyle/>
          <a:p>
            <a:pPr algn="ctr"/>
            <a:r>
              <a:rPr lang="en-US" altLang="ko-KR" sz="1400" dirty="0"/>
              <a:t>Task 3 : Normalize and show image</a:t>
            </a:r>
            <a:endParaRPr lang="ko-KR" altLang="en-US" sz="1400" dirty="0"/>
          </a:p>
        </p:txBody>
      </p:sp>
      <p:pic>
        <p:nvPicPr>
          <p:cNvPr id="6" name="그림 5">
            <a:extLst>
              <a:ext uri="{FF2B5EF4-FFF2-40B4-BE49-F238E27FC236}">
                <a16:creationId xmlns:a16="http://schemas.microsoft.com/office/drawing/2014/main" id="{C576BA34-8270-415E-9EFF-003007D6F834}"/>
              </a:ext>
            </a:extLst>
          </p:cNvPr>
          <p:cNvPicPr>
            <a:picLocks noChangeAspect="1"/>
          </p:cNvPicPr>
          <p:nvPr/>
        </p:nvPicPr>
        <p:blipFill>
          <a:blip r:embed="rId3"/>
          <a:stretch>
            <a:fillRect/>
          </a:stretch>
        </p:blipFill>
        <p:spPr>
          <a:xfrm>
            <a:off x="73664" y="878511"/>
            <a:ext cx="5748150" cy="5671712"/>
          </a:xfrm>
          <a:prstGeom prst="rect">
            <a:avLst/>
          </a:prstGeom>
        </p:spPr>
      </p:pic>
    </p:spTree>
    <p:extLst>
      <p:ext uri="{BB962C8B-B14F-4D97-AF65-F5344CB8AC3E}">
        <p14:creationId xmlns:p14="http://schemas.microsoft.com/office/powerpoint/2010/main" val="38871047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TotalTime>
  <Words>914</Words>
  <Application>Microsoft Office PowerPoint</Application>
  <PresentationFormat>와이드스크린</PresentationFormat>
  <Paragraphs>123</Paragraphs>
  <Slides>19</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19</vt:i4>
      </vt:variant>
    </vt:vector>
  </HeadingPairs>
  <TitlesOfParts>
    <vt:vector size="23" baseType="lpstr">
      <vt:lpstr>Noto Sans</vt:lpstr>
      <vt:lpstr>맑은 고딕</vt:lpstr>
      <vt:lpstr>Arial</vt:lpstr>
      <vt:lpstr>Office 테마</vt:lpstr>
      <vt:lpstr>PIP HW#5</vt:lpstr>
      <vt:lpstr>Contents</vt:lpstr>
      <vt:lpstr>Introduction</vt:lpstr>
      <vt:lpstr>Raw Image Data Structure</vt:lpstr>
      <vt:lpstr>Bayer interpolation methods</vt:lpstr>
      <vt:lpstr>Boundary problem in parallel processing</vt:lpstr>
      <vt:lpstr>Boundary problem in parallel processing</vt:lpstr>
      <vt:lpstr>Main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Result (image)</vt:lpstr>
      <vt:lpstr>Result (evaluation)</vt:lpstr>
      <vt:lpstr>Result (Processing time)</vt:lpstr>
      <vt:lpstr>Conclusions and 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 HW#1</dc:title>
  <dc:creator>정태현</dc:creator>
  <cp:lastModifiedBy>정 태현</cp:lastModifiedBy>
  <cp:revision>104</cp:revision>
  <dcterms:created xsi:type="dcterms:W3CDTF">2021-03-12T05:00:03Z</dcterms:created>
  <dcterms:modified xsi:type="dcterms:W3CDTF">2021-05-01T19:56:35Z</dcterms:modified>
</cp:coreProperties>
</file>